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8"/>
  </p:handoutMasterIdLst>
  <p:sldIdLst>
    <p:sldId id="256" r:id="rId2"/>
    <p:sldId id="258" r:id="rId3"/>
    <p:sldId id="259" r:id="rId4"/>
    <p:sldId id="260" r:id="rId5"/>
    <p:sldId id="261" r:id="rId6"/>
    <p:sldId id="281" r:id="rId7"/>
    <p:sldId id="276" r:id="rId8"/>
    <p:sldId id="277" r:id="rId9"/>
    <p:sldId id="278" r:id="rId10"/>
    <p:sldId id="285" r:id="rId11"/>
    <p:sldId id="282" r:id="rId12"/>
    <p:sldId id="280" r:id="rId13"/>
    <p:sldId id="286" r:id="rId14"/>
    <p:sldId id="287" r:id="rId15"/>
    <p:sldId id="262" r:id="rId16"/>
    <p:sldId id="275" r:id="rId17"/>
    <p:sldId id="270" r:id="rId18"/>
    <p:sldId id="263" r:id="rId19"/>
    <p:sldId id="283" r:id="rId20"/>
    <p:sldId id="274" r:id="rId21"/>
    <p:sldId id="288" r:id="rId22"/>
    <p:sldId id="289" r:id="rId23"/>
    <p:sldId id="290" r:id="rId24"/>
    <p:sldId id="291" r:id="rId25"/>
    <p:sldId id="269" r:id="rId26"/>
    <p:sldId id="271" r:id="rId27"/>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597FF66-2990-4FAF-A6C9-1668EA3BC105}">
          <p14:sldIdLst>
            <p14:sldId id="256"/>
            <p14:sldId id="258"/>
            <p14:sldId id="259"/>
            <p14:sldId id="260"/>
            <p14:sldId id="261"/>
            <p14:sldId id="281"/>
            <p14:sldId id="276"/>
            <p14:sldId id="277"/>
            <p14:sldId id="278"/>
            <p14:sldId id="285"/>
            <p14:sldId id="282"/>
            <p14:sldId id="280"/>
            <p14:sldId id="286"/>
            <p14:sldId id="287"/>
            <p14:sldId id="262"/>
            <p14:sldId id="275"/>
            <p14:sldId id="270"/>
            <p14:sldId id="263"/>
            <p14:sldId id="283"/>
            <p14:sldId id="274"/>
            <p14:sldId id="288"/>
            <p14:sldId id="289"/>
            <p14:sldId id="290"/>
            <p14:sldId id="291"/>
            <p14:sldId id="269"/>
            <p14:sldId id="2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37F9E5-162C-47EB-94A5-3618C577A20F}" v="30" dt="2020-05-08T18:11:50.859"/>
    <p1510:client id="{2496C858-2CD6-4781-C2BC-BD015DF33018}" v="1176" dt="2020-05-09T20:49:12.411"/>
    <p1510:client id="{7592A23E-0744-4239-93F7-E9DE0E8E7F82}" v="303" dt="2020-05-08T01:02:09.173"/>
    <p1510:client id="{89ECD97D-F81D-7CBF-3A51-9121113FF854}" v="63" dt="2020-05-08T18:34:33.001"/>
    <p1510:client id="{B48054B2-B15D-49E6-98E2-E6F77EC34614}" v="4064" dt="2020-05-08T19:27:11.0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3CF421-1D3E-46EB-A23E-F4D7437C15AA}"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BFD8B6C9-7EE8-4F70-A3D9-FFAA3CEB4AE5}">
      <dgm:prSet phldrT="[Text]"/>
      <dgm:spPr/>
      <dgm:t>
        <a:bodyPr/>
        <a:lstStyle/>
        <a:p>
          <a:r>
            <a:rPr lang="en-US"/>
            <a:t>Single Individual</a:t>
          </a:r>
        </a:p>
      </dgm:t>
    </dgm:pt>
    <dgm:pt modelId="{C875336E-ECF5-40B6-A698-9340CE07FD53}" type="parTrans" cxnId="{B326EA69-1DDD-4925-95B8-959CB5620414}">
      <dgm:prSet/>
      <dgm:spPr/>
      <dgm:t>
        <a:bodyPr/>
        <a:lstStyle/>
        <a:p>
          <a:endParaRPr lang="en-US"/>
        </a:p>
      </dgm:t>
    </dgm:pt>
    <dgm:pt modelId="{DD88B87D-B5B1-4B29-8DEE-48D0BFB51950}" type="sibTrans" cxnId="{B326EA69-1DDD-4925-95B8-959CB5620414}">
      <dgm:prSet/>
      <dgm:spPr/>
      <dgm:t>
        <a:bodyPr/>
        <a:lstStyle/>
        <a:p>
          <a:endParaRPr lang="en-US"/>
        </a:p>
      </dgm:t>
    </dgm:pt>
    <dgm:pt modelId="{4E8BC671-D2B3-428A-87BC-A19A768F145A}">
      <dgm:prSet phldrT="[Text]"/>
      <dgm:spPr/>
      <dgm:t>
        <a:bodyPr/>
        <a:lstStyle/>
        <a:p>
          <a:r>
            <a:rPr lang="en-US"/>
            <a:t>Income: </a:t>
          </a:r>
        </a:p>
        <a:p>
          <a:r>
            <a:rPr lang="en-US"/>
            <a:t>$875/month + $20 “disregard</a:t>
          </a:r>
        </a:p>
        <a:p>
          <a:r>
            <a:rPr lang="en-US"/>
            <a:t>If Nursing Home: $50</a:t>
          </a:r>
        </a:p>
      </dgm:t>
    </dgm:pt>
    <dgm:pt modelId="{9FCFE05D-9B5D-419F-A0F2-1059D06CC756}" type="parTrans" cxnId="{1C7A9E56-9DF7-4E8A-954A-0882FAB331AF}">
      <dgm:prSet/>
      <dgm:spPr/>
      <dgm:t>
        <a:bodyPr/>
        <a:lstStyle/>
        <a:p>
          <a:endParaRPr lang="en-US"/>
        </a:p>
      </dgm:t>
    </dgm:pt>
    <dgm:pt modelId="{C6C7133A-0C36-4998-AD6B-0B887282ECAD}" type="sibTrans" cxnId="{1C7A9E56-9DF7-4E8A-954A-0882FAB331AF}">
      <dgm:prSet/>
      <dgm:spPr/>
      <dgm:t>
        <a:bodyPr/>
        <a:lstStyle/>
        <a:p>
          <a:endParaRPr lang="en-US"/>
        </a:p>
      </dgm:t>
    </dgm:pt>
    <dgm:pt modelId="{2498FB64-CFAA-4CD0-93CF-2F3570E30B43}">
      <dgm:prSet phldrT="[Text]"/>
      <dgm:spPr/>
      <dgm:t>
        <a:bodyPr/>
        <a:lstStyle/>
        <a:p>
          <a:r>
            <a:rPr lang="en-US"/>
            <a:t>Resources: </a:t>
          </a:r>
        </a:p>
        <a:p>
          <a:r>
            <a:rPr lang="en-US"/>
            <a:t>$15,750.00 + Irrevocable Burial Trust Account</a:t>
          </a:r>
        </a:p>
      </dgm:t>
    </dgm:pt>
    <dgm:pt modelId="{96F67343-AC30-4A6B-AAB6-2A165FCF89D2}" type="parTrans" cxnId="{CA4E9DE9-DFC3-490D-912D-E9226A4BE70B}">
      <dgm:prSet/>
      <dgm:spPr/>
      <dgm:t>
        <a:bodyPr/>
        <a:lstStyle/>
        <a:p>
          <a:endParaRPr lang="en-US"/>
        </a:p>
      </dgm:t>
    </dgm:pt>
    <dgm:pt modelId="{D2922EEC-9C55-41AE-9EFE-2846F9674011}" type="sibTrans" cxnId="{CA4E9DE9-DFC3-490D-912D-E9226A4BE70B}">
      <dgm:prSet/>
      <dgm:spPr/>
      <dgm:t>
        <a:bodyPr/>
        <a:lstStyle/>
        <a:p>
          <a:endParaRPr lang="en-US"/>
        </a:p>
      </dgm:t>
    </dgm:pt>
    <dgm:pt modelId="{CC2576E3-D407-4009-B74F-9942BCF1EA84}">
      <dgm:prSet phldrT="[Text]"/>
      <dgm:spPr/>
      <dgm:t>
        <a:bodyPr/>
        <a:lstStyle/>
        <a:p>
          <a:r>
            <a:rPr lang="en-US"/>
            <a:t>Couple in community</a:t>
          </a:r>
        </a:p>
      </dgm:t>
    </dgm:pt>
    <dgm:pt modelId="{B8CA6A58-D45E-4989-A57C-E510D32A1D4A}" type="parTrans" cxnId="{B7FEBB7E-8E60-467A-A2DF-6C6C2332E7D9}">
      <dgm:prSet/>
      <dgm:spPr/>
      <dgm:t>
        <a:bodyPr/>
        <a:lstStyle/>
        <a:p>
          <a:endParaRPr lang="en-US"/>
        </a:p>
      </dgm:t>
    </dgm:pt>
    <dgm:pt modelId="{ECCFCAEE-1DE8-4918-A699-C73B7A1554F4}" type="sibTrans" cxnId="{B7FEBB7E-8E60-467A-A2DF-6C6C2332E7D9}">
      <dgm:prSet/>
      <dgm:spPr/>
      <dgm:t>
        <a:bodyPr/>
        <a:lstStyle/>
        <a:p>
          <a:endParaRPr lang="en-US"/>
        </a:p>
      </dgm:t>
    </dgm:pt>
    <dgm:pt modelId="{F2E81135-3B06-4137-B687-3DAF80268C7B}">
      <dgm:prSet phldrT="[Text]"/>
      <dgm:spPr/>
      <dgm:t>
        <a:bodyPr/>
        <a:lstStyle/>
        <a:p>
          <a:r>
            <a:rPr lang="en-US"/>
            <a:t>Income: </a:t>
          </a:r>
        </a:p>
        <a:p>
          <a:r>
            <a:rPr lang="en-US"/>
            <a:t>$1,284/month per couple +$20 disregard</a:t>
          </a:r>
        </a:p>
      </dgm:t>
    </dgm:pt>
    <dgm:pt modelId="{7F0E814D-FC65-46DA-8D2B-DC971C9413EB}" type="parTrans" cxnId="{4BB5A5B4-B26E-4E94-83CF-605B0DD2E5CB}">
      <dgm:prSet/>
      <dgm:spPr/>
      <dgm:t>
        <a:bodyPr/>
        <a:lstStyle/>
        <a:p>
          <a:endParaRPr lang="en-US"/>
        </a:p>
      </dgm:t>
    </dgm:pt>
    <dgm:pt modelId="{208BCCE0-EEC4-4C3E-B2F6-8D27D57DAEE8}" type="sibTrans" cxnId="{4BB5A5B4-B26E-4E94-83CF-605B0DD2E5CB}">
      <dgm:prSet/>
      <dgm:spPr/>
      <dgm:t>
        <a:bodyPr/>
        <a:lstStyle/>
        <a:p>
          <a:endParaRPr lang="en-US"/>
        </a:p>
      </dgm:t>
    </dgm:pt>
    <dgm:pt modelId="{ECDF2012-5B12-4906-9F54-507EFA8584D4}">
      <dgm:prSet phldrT="[Text]"/>
      <dgm:spPr/>
      <dgm:t>
        <a:bodyPr/>
        <a:lstStyle/>
        <a:p>
          <a:r>
            <a:rPr lang="en-US"/>
            <a:t>Community Spouse</a:t>
          </a:r>
        </a:p>
      </dgm:t>
    </dgm:pt>
    <dgm:pt modelId="{16C74A5D-3923-4585-BA64-842944CA7B6C}" type="parTrans" cxnId="{DB77938D-17C6-44AA-A502-975D84D6BC49}">
      <dgm:prSet/>
      <dgm:spPr/>
      <dgm:t>
        <a:bodyPr/>
        <a:lstStyle/>
        <a:p>
          <a:endParaRPr lang="en-US"/>
        </a:p>
      </dgm:t>
    </dgm:pt>
    <dgm:pt modelId="{B5DB8CC8-8D88-4CDD-9748-5EA179D661CB}" type="sibTrans" cxnId="{DB77938D-17C6-44AA-A502-975D84D6BC49}">
      <dgm:prSet/>
      <dgm:spPr/>
      <dgm:t>
        <a:bodyPr/>
        <a:lstStyle/>
        <a:p>
          <a:endParaRPr lang="en-US"/>
        </a:p>
      </dgm:t>
    </dgm:pt>
    <dgm:pt modelId="{AC230580-D142-4030-A4B2-99181B05BC83}">
      <dgm:prSet phldrT="[Text]"/>
      <dgm:spPr/>
      <dgm:t>
        <a:bodyPr/>
        <a:lstStyle/>
        <a:p>
          <a:r>
            <a:rPr lang="en-US"/>
            <a:t>Resources: $23,100.00/couple</a:t>
          </a:r>
        </a:p>
      </dgm:t>
    </dgm:pt>
    <dgm:pt modelId="{8274A805-7C9D-48FE-97FB-001DF49E9216}" type="parTrans" cxnId="{D36185B1-AECC-42F9-BF5A-A7115A0A6F7E}">
      <dgm:prSet/>
      <dgm:spPr/>
      <dgm:t>
        <a:bodyPr/>
        <a:lstStyle/>
        <a:p>
          <a:endParaRPr lang="en-US"/>
        </a:p>
      </dgm:t>
    </dgm:pt>
    <dgm:pt modelId="{6935D7D6-2B47-4B7D-BE15-265AE3AED113}" type="sibTrans" cxnId="{D36185B1-AECC-42F9-BF5A-A7115A0A6F7E}">
      <dgm:prSet/>
      <dgm:spPr/>
      <dgm:t>
        <a:bodyPr/>
        <a:lstStyle/>
        <a:p>
          <a:endParaRPr lang="en-US"/>
        </a:p>
      </dgm:t>
    </dgm:pt>
    <dgm:pt modelId="{E14DE68D-B5FD-4B0A-AE62-670FD544385E}">
      <dgm:prSet phldrT="[Text]"/>
      <dgm:spPr/>
      <dgm:t>
        <a:bodyPr/>
        <a:lstStyle/>
        <a:p>
          <a:pPr algn="ctr"/>
          <a:r>
            <a:rPr lang="en-US"/>
            <a:t>Income: </a:t>
          </a:r>
        </a:p>
        <a:p>
          <a:pPr algn="ctr"/>
          <a:r>
            <a:rPr lang="en-US"/>
            <a:t>$3,216/month</a:t>
          </a:r>
        </a:p>
      </dgm:t>
    </dgm:pt>
    <dgm:pt modelId="{1E275B6B-565D-42FF-AD43-7D9BB9B981BF}" type="parTrans" cxnId="{3757CC53-7408-4080-952F-3AF26A92AC08}">
      <dgm:prSet/>
      <dgm:spPr/>
      <dgm:t>
        <a:bodyPr/>
        <a:lstStyle/>
        <a:p>
          <a:endParaRPr lang="en-US"/>
        </a:p>
      </dgm:t>
    </dgm:pt>
    <dgm:pt modelId="{03FC402D-9473-44D0-9475-38A439443339}" type="sibTrans" cxnId="{3757CC53-7408-4080-952F-3AF26A92AC08}">
      <dgm:prSet/>
      <dgm:spPr/>
      <dgm:t>
        <a:bodyPr/>
        <a:lstStyle/>
        <a:p>
          <a:endParaRPr lang="en-US"/>
        </a:p>
      </dgm:t>
    </dgm:pt>
    <dgm:pt modelId="{C5F23FBE-06CA-4ADC-BF74-425B3803FD86}">
      <dgm:prSet phldrT="[Text]"/>
      <dgm:spPr/>
      <dgm:t>
        <a:bodyPr/>
        <a:lstStyle/>
        <a:p>
          <a:r>
            <a:rPr lang="en-US"/>
            <a:t>Resources: </a:t>
          </a:r>
        </a:p>
        <a:p>
          <a:r>
            <a:rPr lang="en-US"/>
            <a:t>1. Minimum CSRA: $74,820.00</a:t>
          </a:r>
        </a:p>
        <a:p>
          <a:r>
            <a:rPr lang="en-US"/>
            <a:t>2. Maximum CSRA: $128,640.00</a:t>
          </a:r>
        </a:p>
      </dgm:t>
    </dgm:pt>
    <dgm:pt modelId="{BA17C48C-0C2E-4330-B84D-A7A44DDF307F}" type="parTrans" cxnId="{FE4B3259-84E5-4732-BA77-39DC10D578F9}">
      <dgm:prSet/>
      <dgm:spPr/>
      <dgm:t>
        <a:bodyPr/>
        <a:lstStyle/>
        <a:p>
          <a:endParaRPr lang="en-US"/>
        </a:p>
      </dgm:t>
    </dgm:pt>
    <dgm:pt modelId="{698D019A-633B-49B5-B8F8-4616F318DC2C}" type="sibTrans" cxnId="{FE4B3259-84E5-4732-BA77-39DC10D578F9}">
      <dgm:prSet/>
      <dgm:spPr/>
      <dgm:t>
        <a:bodyPr/>
        <a:lstStyle/>
        <a:p>
          <a:endParaRPr lang="en-US"/>
        </a:p>
      </dgm:t>
    </dgm:pt>
    <dgm:pt modelId="{6E9C12D9-D9FA-4D3B-B0EE-1D08F6EA1974}" type="pres">
      <dgm:prSet presAssocID="{FB3CF421-1D3E-46EB-A23E-F4D7437C15AA}" presName="diagram" presStyleCnt="0">
        <dgm:presLayoutVars>
          <dgm:chPref val="1"/>
          <dgm:dir/>
          <dgm:animOne val="branch"/>
          <dgm:animLvl val="lvl"/>
          <dgm:resizeHandles/>
        </dgm:presLayoutVars>
      </dgm:prSet>
      <dgm:spPr/>
    </dgm:pt>
    <dgm:pt modelId="{9021CFA0-8388-457D-9D53-3BD6EC8F0C7C}" type="pres">
      <dgm:prSet presAssocID="{BFD8B6C9-7EE8-4F70-A3D9-FFAA3CEB4AE5}" presName="root" presStyleCnt="0"/>
      <dgm:spPr/>
    </dgm:pt>
    <dgm:pt modelId="{6E395743-CEF9-4989-9EFE-5F5F367AE30B}" type="pres">
      <dgm:prSet presAssocID="{BFD8B6C9-7EE8-4F70-A3D9-FFAA3CEB4AE5}" presName="rootComposite" presStyleCnt="0"/>
      <dgm:spPr/>
    </dgm:pt>
    <dgm:pt modelId="{19073925-7156-48BF-9451-6D4043EA34C8}" type="pres">
      <dgm:prSet presAssocID="{BFD8B6C9-7EE8-4F70-A3D9-FFAA3CEB4AE5}" presName="rootText" presStyleLbl="node1" presStyleIdx="0" presStyleCnt="3" custScaleX="81440" custScaleY="83202"/>
      <dgm:spPr/>
    </dgm:pt>
    <dgm:pt modelId="{5B5DC457-27FF-44FB-B7FD-F81EDDE8F9F0}" type="pres">
      <dgm:prSet presAssocID="{BFD8B6C9-7EE8-4F70-A3D9-FFAA3CEB4AE5}" presName="rootConnector" presStyleLbl="node1" presStyleIdx="0" presStyleCnt="3"/>
      <dgm:spPr/>
    </dgm:pt>
    <dgm:pt modelId="{C7A44B21-514C-4404-A5FC-9A939881B2EA}" type="pres">
      <dgm:prSet presAssocID="{BFD8B6C9-7EE8-4F70-A3D9-FFAA3CEB4AE5}" presName="childShape" presStyleCnt="0"/>
      <dgm:spPr/>
    </dgm:pt>
    <dgm:pt modelId="{15B91743-655A-4762-BC2B-0F515F9EF12A}" type="pres">
      <dgm:prSet presAssocID="{9FCFE05D-9B5D-419F-A0F2-1059D06CC756}" presName="Name13" presStyleLbl="parChTrans1D2" presStyleIdx="0" presStyleCnt="6"/>
      <dgm:spPr/>
    </dgm:pt>
    <dgm:pt modelId="{2C1573DF-8843-465D-AFC5-3A7367C7F2C7}" type="pres">
      <dgm:prSet presAssocID="{4E8BC671-D2B3-428A-87BC-A19A768F145A}" presName="childText" presStyleLbl="bgAcc1" presStyleIdx="0" presStyleCnt="6">
        <dgm:presLayoutVars>
          <dgm:bulletEnabled val="1"/>
        </dgm:presLayoutVars>
      </dgm:prSet>
      <dgm:spPr/>
    </dgm:pt>
    <dgm:pt modelId="{A75B8020-5A1E-481D-9B9B-AAAB1B7E9527}" type="pres">
      <dgm:prSet presAssocID="{96F67343-AC30-4A6B-AAB6-2A165FCF89D2}" presName="Name13" presStyleLbl="parChTrans1D2" presStyleIdx="1" presStyleCnt="6"/>
      <dgm:spPr/>
    </dgm:pt>
    <dgm:pt modelId="{922144E9-A8A4-430C-8AE9-65A95BDD8AFA}" type="pres">
      <dgm:prSet presAssocID="{2498FB64-CFAA-4CD0-93CF-2F3570E30B43}" presName="childText" presStyleLbl="bgAcc1" presStyleIdx="1" presStyleCnt="6">
        <dgm:presLayoutVars>
          <dgm:bulletEnabled val="1"/>
        </dgm:presLayoutVars>
      </dgm:prSet>
      <dgm:spPr/>
    </dgm:pt>
    <dgm:pt modelId="{7DC69FFE-437B-41AC-906F-113D2FC5EFDA}" type="pres">
      <dgm:prSet presAssocID="{CC2576E3-D407-4009-B74F-9942BCF1EA84}" presName="root" presStyleCnt="0"/>
      <dgm:spPr/>
    </dgm:pt>
    <dgm:pt modelId="{DBECB017-1635-40C4-9CF4-FF9D83ED0A01}" type="pres">
      <dgm:prSet presAssocID="{CC2576E3-D407-4009-B74F-9942BCF1EA84}" presName="rootComposite" presStyleCnt="0"/>
      <dgm:spPr/>
    </dgm:pt>
    <dgm:pt modelId="{44FE74EB-7212-47E9-937F-5E56FAFB6E68}" type="pres">
      <dgm:prSet presAssocID="{CC2576E3-D407-4009-B74F-9942BCF1EA84}" presName="rootText" presStyleLbl="node1" presStyleIdx="1" presStyleCnt="3" custScaleX="86175" custScaleY="82719"/>
      <dgm:spPr/>
    </dgm:pt>
    <dgm:pt modelId="{FFFFC153-693D-4E6C-AF24-8CEB6DD6CE7C}" type="pres">
      <dgm:prSet presAssocID="{CC2576E3-D407-4009-B74F-9942BCF1EA84}" presName="rootConnector" presStyleLbl="node1" presStyleIdx="1" presStyleCnt="3"/>
      <dgm:spPr/>
    </dgm:pt>
    <dgm:pt modelId="{7F863355-624D-4C70-90EE-7AEEFC7E65FD}" type="pres">
      <dgm:prSet presAssocID="{CC2576E3-D407-4009-B74F-9942BCF1EA84}" presName="childShape" presStyleCnt="0"/>
      <dgm:spPr/>
    </dgm:pt>
    <dgm:pt modelId="{9FA7D6B3-89DB-4843-B79D-64A09FC464C7}" type="pres">
      <dgm:prSet presAssocID="{7F0E814D-FC65-46DA-8D2B-DC971C9413EB}" presName="Name13" presStyleLbl="parChTrans1D2" presStyleIdx="2" presStyleCnt="6"/>
      <dgm:spPr/>
    </dgm:pt>
    <dgm:pt modelId="{119823D6-868A-4829-BF80-0A2F1783B729}" type="pres">
      <dgm:prSet presAssocID="{F2E81135-3B06-4137-B687-3DAF80268C7B}" presName="childText" presStyleLbl="bgAcc1" presStyleIdx="2" presStyleCnt="6">
        <dgm:presLayoutVars>
          <dgm:bulletEnabled val="1"/>
        </dgm:presLayoutVars>
      </dgm:prSet>
      <dgm:spPr/>
    </dgm:pt>
    <dgm:pt modelId="{992C0004-A9EF-46EF-86DE-BEA72F1ECA1D}" type="pres">
      <dgm:prSet presAssocID="{8274A805-7C9D-48FE-97FB-001DF49E9216}" presName="Name13" presStyleLbl="parChTrans1D2" presStyleIdx="3" presStyleCnt="6"/>
      <dgm:spPr/>
    </dgm:pt>
    <dgm:pt modelId="{BCFFA410-6D0B-4010-A550-77EF6EDDA92E}" type="pres">
      <dgm:prSet presAssocID="{AC230580-D142-4030-A4B2-99181B05BC83}" presName="childText" presStyleLbl="bgAcc1" presStyleIdx="3" presStyleCnt="6">
        <dgm:presLayoutVars>
          <dgm:bulletEnabled val="1"/>
        </dgm:presLayoutVars>
      </dgm:prSet>
      <dgm:spPr/>
    </dgm:pt>
    <dgm:pt modelId="{F8D1D621-889A-469D-92E1-7F48290F293E}" type="pres">
      <dgm:prSet presAssocID="{ECDF2012-5B12-4906-9F54-507EFA8584D4}" presName="root" presStyleCnt="0"/>
      <dgm:spPr/>
    </dgm:pt>
    <dgm:pt modelId="{615D6651-0B7A-47BD-B888-2E531F9FAF64}" type="pres">
      <dgm:prSet presAssocID="{ECDF2012-5B12-4906-9F54-507EFA8584D4}" presName="rootComposite" presStyleCnt="0"/>
      <dgm:spPr/>
    </dgm:pt>
    <dgm:pt modelId="{BD228DCF-60CD-4D70-BF7E-48895A429CB2}" type="pres">
      <dgm:prSet presAssocID="{ECDF2012-5B12-4906-9F54-507EFA8584D4}" presName="rootText" presStyleLbl="node1" presStyleIdx="2" presStyleCnt="3" custScaleX="88577" custScaleY="82588"/>
      <dgm:spPr/>
    </dgm:pt>
    <dgm:pt modelId="{E9840DF2-182F-43A5-9F5D-787A83BCA2BD}" type="pres">
      <dgm:prSet presAssocID="{ECDF2012-5B12-4906-9F54-507EFA8584D4}" presName="rootConnector" presStyleLbl="node1" presStyleIdx="2" presStyleCnt="3"/>
      <dgm:spPr/>
    </dgm:pt>
    <dgm:pt modelId="{59DAA806-6404-42E1-B6D0-4C3058FD9992}" type="pres">
      <dgm:prSet presAssocID="{ECDF2012-5B12-4906-9F54-507EFA8584D4}" presName="childShape" presStyleCnt="0"/>
      <dgm:spPr/>
    </dgm:pt>
    <dgm:pt modelId="{EA43D2FE-B4C9-4458-9FB9-AEEEA64298CC}" type="pres">
      <dgm:prSet presAssocID="{1E275B6B-565D-42FF-AD43-7D9BB9B981BF}" presName="Name13" presStyleLbl="parChTrans1D2" presStyleIdx="4" presStyleCnt="6"/>
      <dgm:spPr/>
    </dgm:pt>
    <dgm:pt modelId="{D800AF52-690B-448F-A71E-6FCB74265DF6}" type="pres">
      <dgm:prSet presAssocID="{E14DE68D-B5FD-4B0A-AE62-670FD544385E}" presName="childText" presStyleLbl="bgAcc1" presStyleIdx="4" presStyleCnt="6">
        <dgm:presLayoutVars>
          <dgm:bulletEnabled val="1"/>
        </dgm:presLayoutVars>
      </dgm:prSet>
      <dgm:spPr/>
    </dgm:pt>
    <dgm:pt modelId="{32485CA3-32FD-4A68-A82A-CC624A8A8C75}" type="pres">
      <dgm:prSet presAssocID="{BA17C48C-0C2E-4330-B84D-A7A44DDF307F}" presName="Name13" presStyleLbl="parChTrans1D2" presStyleIdx="5" presStyleCnt="6"/>
      <dgm:spPr/>
    </dgm:pt>
    <dgm:pt modelId="{F9EBD059-5578-4ADF-AEE0-CCE78B30C11B}" type="pres">
      <dgm:prSet presAssocID="{C5F23FBE-06CA-4ADC-BF74-425B3803FD86}" presName="childText" presStyleLbl="bgAcc1" presStyleIdx="5" presStyleCnt="6" custLinFactNeighborX="-5773" custLinFactNeighborY="-5784">
        <dgm:presLayoutVars>
          <dgm:bulletEnabled val="1"/>
        </dgm:presLayoutVars>
      </dgm:prSet>
      <dgm:spPr/>
    </dgm:pt>
  </dgm:ptLst>
  <dgm:cxnLst>
    <dgm:cxn modelId="{AA5DF903-4722-4494-AF2F-A7B2C40F2304}" type="presOf" srcId="{9FCFE05D-9B5D-419F-A0F2-1059D06CC756}" destId="{15B91743-655A-4762-BC2B-0F515F9EF12A}" srcOrd="0" destOrd="0" presId="urn:microsoft.com/office/officeart/2005/8/layout/hierarchy3"/>
    <dgm:cxn modelId="{0A0B8017-F7FB-45CF-B1FC-B3BD30EEADA7}" type="presOf" srcId="{ECDF2012-5B12-4906-9F54-507EFA8584D4}" destId="{BD228DCF-60CD-4D70-BF7E-48895A429CB2}" srcOrd="0" destOrd="0" presId="urn:microsoft.com/office/officeart/2005/8/layout/hierarchy3"/>
    <dgm:cxn modelId="{5941D32F-4D4E-4814-8200-8DC4D938BFF0}" type="presOf" srcId="{E14DE68D-B5FD-4B0A-AE62-670FD544385E}" destId="{D800AF52-690B-448F-A71E-6FCB74265DF6}" srcOrd="0" destOrd="0" presId="urn:microsoft.com/office/officeart/2005/8/layout/hierarchy3"/>
    <dgm:cxn modelId="{AC673D3C-7991-45AE-B896-AE77847C965F}" type="presOf" srcId="{C5F23FBE-06CA-4ADC-BF74-425B3803FD86}" destId="{F9EBD059-5578-4ADF-AEE0-CCE78B30C11B}" srcOrd="0" destOrd="0" presId="urn:microsoft.com/office/officeart/2005/8/layout/hierarchy3"/>
    <dgm:cxn modelId="{5C71133E-7D95-4C5D-BD1F-80EE92970D5E}" type="presOf" srcId="{BFD8B6C9-7EE8-4F70-A3D9-FFAA3CEB4AE5}" destId="{19073925-7156-48BF-9451-6D4043EA34C8}" srcOrd="0" destOrd="0" presId="urn:microsoft.com/office/officeart/2005/8/layout/hierarchy3"/>
    <dgm:cxn modelId="{9005AC5B-AB65-4071-8D2B-F2D3E393C3D2}" type="presOf" srcId="{4E8BC671-D2B3-428A-87BC-A19A768F145A}" destId="{2C1573DF-8843-465D-AFC5-3A7367C7F2C7}" srcOrd="0" destOrd="0" presId="urn:microsoft.com/office/officeart/2005/8/layout/hierarchy3"/>
    <dgm:cxn modelId="{442AFE47-48D3-48C4-A189-76A74605CEE9}" type="presOf" srcId="{7F0E814D-FC65-46DA-8D2B-DC971C9413EB}" destId="{9FA7D6B3-89DB-4843-B79D-64A09FC464C7}" srcOrd="0" destOrd="0" presId="urn:microsoft.com/office/officeart/2005/8/layout/hierarchy3"/>
    <dgm:cxn modelId="{B326EA69-1DDD-4925-95B8-959CB5620414}" srcId="{FB3CF421-1D3E-46EB-A23E-F4D7437C15AA}" destId="{BFD8B6C9-7EE8-4F70-A3D9-FFAA3CEB4AE5}" srcOrd="0" destOrd="0" parTransId="{C875336E-ECF5-40B6-A698-9340CE07FD53}" sibTransId="{DD88B87D-B5B1-4B29-8DEE-48D0BFB51950}"/>
    <dgm:cxn modelId="{4A4D1651-9528-4E13-80B2-765C107DB2DE}" type="presOf" srcId="{FB3CF421-1D3E-46EB-A23E-F4D7437C15AA}" destId="{6E9C12D9-D9FA-4D3B-B0EE-1D08F6EA1974}" srcOrd="0" destOrd="0" presId="urn:microsoft.com/office/officeart/2005/8/layout/hierarchy3"/>
    <dgm:cxn modelId="{3757CC53-7408-4080-952F-3AF26A92AC08}" srcId="{ECDF2012-5B12-4906-9F54-507EFA8584D4}" destId="{E14DE68D-B5FD-4B0A-AE62-670FD544385E}" srcOrd="0" destOrd="0" parTransId="{1E275B6B-565D-42FF-AD43-7D9BB9B981BF}" sibTransId="{03FC402D-9473-44D0-9475-38A439443339}"/>
    <dgm:cxn modelId="{BCB18E56-7291-4EB1-BF90-3DFAD5E64D09}" type="presOf" srcId="{F2E81135-3B06-4137-B687-3DAF80268C7B}" destId="{119823D6-868A-4829-BF80-0A2F1783B729}" srcOrd="0" destOrd="0" presId="urn:microsoft.com/office/officeart/2005/8/layout/hierarchy3"/>
    <dgm:cxn modelId="{1C7A9E56-9DF7-4E8A-954A-0882FAB331AF}" srcId="{BFD8B6C9-7EE8-4F70-A3D9-FFAA3CEB4AE5}" destId="{4E8BC671-D2B3-428A-87BC-A19A768F145A}" srcOrd="0" destOrd="0" parTransId="{9FCFE05D-9B5D-419F-A0F2-1059D06CC756}" sibTransId="{C6C7133A-0C36-4998-AD6B-0B887282ECAD}"/>
    <dgm:cxn modelId="{FE4B3259-84E5-4732-BA77-39DC10D578F9}" srcId="{ECDF2012-5B12-4906-9F54-507EFA8584D4}" destId="{C5F23FBE-06CA-4ADC-BF74-425B3803FD86}" srcOrd="1" destOrd="0" parTransId="{BA17C48C-0C2E-4330-B84D-A7A44DDF307F}" sibTransId="{698D019A-633B-49B5-B8F8-4616F318DC2C}"/>
    <dgm:cxn modelId="{B7FEBB7E-8E60-467A-A2DF-6C6C2332E7D9}" srcId="{FB3CF421-1D3E-46EB-A23E-F4D7437C15AA}" destId="{CC2576E3-D407-4009-B74F-9942BCF1EA84}" srcOrd="1" destOrd="0" parTransId="{B8CA6A58-D45E-4989-A57C-E510D32A1D4A}" sibTransId="{ECCFCAEE-1DE8-4918-A699-C73B7A1554F4}"/>
    <dgm:cxn modelId="{DB77938D-17C6-44AA-A502-975D84D6BC49}" srcId="{FB3CF421-1D3E-46EB-A23E-F4D7437C15AA}" destId="{ECDF2012-5B12-4906-9F54-507EFA8584D4}" srcOrd="2" destOrd="0" parTransId="{16C74A5D-3923-4585-BA64-842944CA7B6C}" sibTransId="{B5DB8CC8-8D88-4CDD-9748-5EA179D661CB}"/>
    <dgm:cxn modelId="{42235190-AB7D-4681-9EAC-09BE3D30DE89}" type="presOf" srcId="{8274A805-7C9D-48FE-97FB-001DF49E9216}" destId="{992C0004-A9EF-46EF-86DE-BEA72F1ECA1D}" srcOrd="0" destOrd="0" presId="urn:microsoft.com/office/officeart/2005/8/layout/hierarchy3"/>
    <dgm:cxn modelId="{B0C08E96-2491-4E14-9EB8-0D1FE5874F81}" type="presOf" srcId="{AC230580-D142-4030-A4B2-99181B05BC83}" destId="{BCFFA410-6D0B-4010-A550-77EF6EDDA92E}" srcOrd="0" destOrd="0" presId="urn:microsoft.com/office/officeart/2005/8/layout/hierarchy3"/>
    <dgm:cxn modelId="{3FA6DB9E-7B18-4B45-933A-BD3A0A58A3CD}" type="presOf" srcId="{2498FB64-CFAA-4CD0-93CF-2F3570E30B43}" destId="{922144E9-A8A4-430C-8AE9-65A95BDD8AFA}" srcOrd="0" destOrd="0" presId="urn:microsoft.com/office/officeart/2005/8/layout/hierarchy3"/>
    <dgm:cxn modelId="{D36185B1-AECC-42F9-BF5A-A7115A0A6F7E}" srcId="{CC2576E3-D407-4009-B74F-9942BCF1EA84}" destId="{AC230580-D142-4030-A4B2-99181B05BC83}" srcOrd="1" destOrd="0" parTransId="{8274A805-7C9D-48FE-97FB-001DF49E9216}" sibTransId="{6935D7D6-2B47-4B7D-BE15-265AE3AED113}"/>
    <dgm:cxn modelId="{4BB5A5B4-B26E-4E94-83CF-605B0DD2E5CB}" srcId="{CC2576E3-D407-4009-B74F-9942BCF1EA84}" destId="{F2E81135-3B06-4137-B687-3DAF80268C7B}" srcOrd="0" destOrd="0" parTransId="{7F0E814D-FC65-46DA-8D2B-DC971C9413EB}" sibTransId="{208BCCE0-EEC4-4C3E-B2F6-8D27D57DAEE8}"/>
    <dgm:cxn modelId="{0DB9C8B9-1C6E-4C99-8772-FF39EA9A0980}" type="presOf" srcId="{ECDF2012-5B12-4906-9F54-507EFA8584D4}" destId="{E9840DF2-182F-43A5-9F5D-787A83BCA2BD}" srcOrd="1" destOrd="0" presId="urn:microsoft.com/office/officeart/2005/8/layout/hierarchy3"/>
    <dgm:cxn modelId="{1A63F4BC-C548-479B-A287-296DDB366EAC}" type="presOf" srcId="{BA17C48C-0C2E-4330-B84D-A7A44DDF307F}" destId="{32485CA3-32FD-4A68-A82A-CC624A8A8C75}" srcOrd="0" destOrd="0" presId="urn:microsoft.com/office/officeart/2005/8/layout/hierarchy3"/>
    <dgm:cxn modelId="{E295B2C5-5587-40F6-A0FB-06E3E9D76B2D}" type="presOf" srcId="{BFD8B6C9-7EE8-4F70-A3D9-FFAA3CEB4AE5}" destId="{5B5DC457-27FF-44FB-B7FD-F81EDDE8F9F0}" srcOrd="1" destOrd="0" presId="urn:microsoft.com/office/officeart/2005/8/layout/hierarchy3"/>
    <dgm:cxn modelId="{B9151DCF-FE4E-42C6-94B4-A71030098D8D}" type="presOf" srcId="{CC2576E3-D407-4009-B74F-9942BCF1EA84}" destId="{FFFFC153-693D-4E6C-AF24-8CEB6DD6CE7C}" srcOrd="1" destOrd="0" presId="urn:microsoft.com/office/officeart/2005/8/layout/hierarchy3"/>
    <dgm:cxn modelId="{02FD8ADD-DE6F-4239-BC17-DEDCB141A244}" type="presOf" srcId="{CC2576E3-D407-4009-B74F-9942BCF1EA84}" destId="{44FE74EB-7212-47E9-937F-5E56FAFB6E68}" srcOrd="0" destOrd="0" presId="urn:microsoft.com/office/officeart/2005/8/layout/hierarchy3"/>
    <dgm:cxn modelId="{CA4E9DE9-DFC3-490D-912D-E9226A4BE70B}" srcId="{BFD8B6C9-7EE8-4F70-A3D9-FFAA3CEB4AE5}" destId="{2498FB64-CFAA-4CD0-93CF-2F3570E30B43}" srcOrd="1" destOrd="0" parTransId="{96F67343-AC30-4A6B-AAB6-2A165FCF89D2}" sibTransId="{D2922EEC-9C55-41AE-9EFE-2846F9674011}"/>
    <dgm:cxn modelId="{1AEA10FA-80BE-49D0-9C68-6AA3DCF25827}" type="presOf" srcId="{96F67343-AC30-4A6B-AAB6-2A165FCF89D2}" destId="{A75B8020-5A1E-481D-9B9B-AAAB1B7E9527}" srcOrd="0" destOrd="0" presId="urn:microsoft.com/office/officeart/2005/8/layout/hierarchy3"/>
    <dgm:cxn modelId="{F7B0F7FF-2351-4FE0-81FF-B38298FB6BF2}" type="presOf" srcId="{1E275B6B-565D-42FF-AD43-7D9BB9B981BF}" destId="{EA43D2FE-B4C9-4458-9FB9-AEEEA64298CC}" srcOrd="0" destOrd="0" presId="urn:microsoft.com/office/officeart/2005/8/layout/hierarchy3"/>
    <dgm:cxn modelId="{95C901C8-34AC-43B6-9B1B-AADDD88D07FD}" type="presParOf" srcId="{6E9C12D9-D9FA-4D3B-B0EE-1D08F6EA1974}" destId="{9021CFA0-8388-457D-9D53-3BD6EC8F0C7C}" srcOrd="0" destOrd="0" presId="urn:microsoft.com/office/officeart/2005/8/layout/hierarchy3"/>
    <dgm:cxn modelId="{548BF99F-52C5-43FA-ACC4-D517163F5A03}" type="presParOf" srcId="{9021CFA0-8388-457D-9D53-3BD6EC8F0C7C}" destId="{6E395743-CEF9-4989-9EFE-5F5F367AE30B}" srcOrd="0" destOrd="0" presId="urn:microsoft.com/office/officeart/2005/8/layout/hierarchy3"/>
    <dgm:cxn modelId="{8C1BE7DE-B59A-4B69-AB6B-9A2E1C759CB2}" type="presParOf" srcId="{6E395743-CEF9-4989-9EFE-5F5F367AE30B}" destId="{19073925-7156-48BF-9451-6D4043EA34C8}" srcOrd="0" destOrd="0" presId="urn:microsoft.com/office/officeart/2005/8/layout/hierarchy3"/>
    <dgm:cxn modelId="{D0BE05C1-64AC-43FF-ACB6-C790CFFBFF6B}" type="presParOf" srcId="{6E395743-CEF9-4989-9EFE-5F5F367AE30B}" destId="{5B5DC457-27FF-44FB-B7FD-F81EDDE8F9F0}" srcOrd="1" destOrd="0" presId="urn:microsoft.com/office/officeart/2005/8/layout/hierarchy3"/>
    <dgm:cxn modelId="{096BEC51-D4D8-4CEB-9644-4D2E75CA1D14}" type="presParOf" srcId="{9021CFA0-8388-457D-9D53-3BD6EC8F0C7C}" destId="{C7A44B21-514C-4404-A5FC-9A939881B2EA}" srcOrd="1" destOrd="0" presId="urn:microsoft.com/office/officeart/2005/8/layout/hierarchy3"/>
    <dgm:cxn modelId="{53A2E951-0A35-4778-8108-20B1FB3EBD4E}" type="presParOf" srcId="{C7A44B21-514C-4404-A5FC-9A939881B2EA}" destId="{15B91743-655A-4762-BC2B-0F515F9EF12A}" srcOrd="0" destOrd="0" presId="urn:microsoft.com/office/officeart/2005/8/layout/hierarchy3"/>
    <dgm:cxn modelId="{EFADC5E7-F0AB-483B-A8ED-73DB234FC410}" type="presParOf" srcId="{C7A44B21-514C-4404-A5FC-9A939881B2EA}" destId="{2C1573DF-8843-465D-AFC5-3A7367C7F2C7}" srcOrd="1" destOrd="0" presId="urn:microsoft.com/office/officeart/2005/8/layout/hierarchy3"/>
    <dgm:cxn modelId="{4DFC082B-96BF-4CE8-B664-176AB4819075}" type="presParOf" srcId="{C7A44B21-514C-4404-A5FC-9A939881B2EA}" destId="{A75B8020-5A1E-481D-9B9B-AAAB1B7E9527}" srcOrd="2" destOrd="0" presId="urn:microsoft.com/office/officeart/2005/8/layout/hierarchy3"/>
    <dgm:cxn modelId="{11037CB5-B23B-426D-AFD5-D83B0CE254B1}" type="presParOf" srcId="{C7A44B21-514C-4404-A5FC-9A939881B2EA}" destId="{922144E9-A8A4-430C-8AE9-65A95BDD8AFA}" srcOrd="3" destOrd="0" presId="urn:microsoft.com/office/officeart/2005/8/layout/hierarchy3"/>
    <dgm:cxn modelId="{834503DA-0B5A-4882-9586-A9707F9CF019}" type="presParOf" srcId="{6E9C12D9-D9FA-4D3B-B0EE-1D08F6EA1974}" destId="{7DC69FFE-437B-41AC-906F-113D2FC5EFDA}" srcOrd="1" destOrd="0" presId="urn:microsoft.com/office/officeart/2005/8/layout/hierarchy3"/>
    <dgm:cxn modelId="{D95C9D55-2486-447F-BB8B-F4FCAF6A511A}" type="presParOf" srcId="{7DC69FFE-437B-41AC-906F-113D2FC5EFDA}" destId="{DBECB017-1635-40C4-9CF4-FF9D83ED0A01}" srcOrd="0" destOrd="0" presId="urn:microsoft.com/office/officeart/2005/8/layout/hierarchy3"/>
    <dgm:cxn modelId="{3D461432-6279-4D81-ADD6-20FC57B225BF}" type="presParOf" srcId="{DBECB017-1635-40C4-9CF4-FF9D83ED0A01}" destId="{44FE74EB-7212-47E9-937F-5E56FAFB6E68}" srcOrd="0" destOrd="0" presId="urn:microsoft.com/office/officeart/2005/8/layout/hierarchy3"/>
    <dgm:cxn modelId="{4F867411-CDD8-4218-AD50-768F5C471513}" type="presParOf" srcId="{DBECB017-1635-40C4-9CF4-FF9D83ED0A01}" destId="{FFFFC153-693D-4E6C-AF24-8CEB6DD6CE7C}" srcOrd="1" destOrd="0" presId="urn:microsoft.com/office/officeart/2005/8/layout/hierarchy3"/>
    <dgm:cxn modelId="{1E1F7EFC-2E45-4D92-9596-98364E8C1168}" type="presParOf" srcId="{7DC69FFE-437B-41AC-906F-113D2FC5EFDA}" destId="{7F863355-624D-4C70-90EE-7AEEFC7E65FD}" srcOrd="1" destOrd="0" presId="urn:microsoft.com/office/officeart/2005/8/layout/hierarchy3"/>
    <dgm:cxn modelId="{55135C38-1B48-4A68-A49E-147DBBC77101}" type="presParOf" srcId="{7F863355-624D-4C70-90EE-7AEEFC7E65FD}" destId="{9FA7D6B3-89DB-4843-B79D-64A09FC464C7}" srcOrd="0" destOrd="0" presId="urn:microsoft.com/office/officeart/2005/8/layout/hierarchy3"/>
    <dgm:cxn modelId="{2BE2BC27-4B98-4BCD-AD1D-C77FF2B676D0}" type="presParOf" srcId="{7F863355-624D-4C70-90EE-7AEEFC7E65FD}" destId="{119823D6-868A-4829-BF80-0A2F1783B729}" srcOrd="1" destOrd="0" presId="urn:microsoft.com/office/officeart/2005/8/layout/hierarchy3"/>
    <dgm:cxn modelId="{FF1C3E50-8251-433B-A093-06878B17566C}" type="presParOf" srcId="{7F863355-624D-4C70-90EE-7AEEFC7E65FD}" destId="{992C0004-A9EF-46EF-86DE-BEA72F1ECA1D}" srcOrd="2" destOrd="0" presId="urn:microsoft.com/office/officeart/2005/8/layout/hierarchy3"/>
    <dgm:cxn modelId="{144B509C-C7D0-4AAC-B6AE-3D2BF291645D}" type="presParOf" srcId="{7F863355-624D-4C70-90EE-7AEEFC7E65FD}" destId="{BCFFA410-6D0B-4010-A550-77EF6EDDA92E}" srcOrd="3" destOrd="0" presId="urn:microsoft.com/office/officeart/2005/8/layout/hierarchy3"/>
    <dgm:cxn modelId="{EAE3CD6E-BEFD-45C5-8A36-864729FAAE2D}" type="presParOf" srcId="{6E9C12D9-D9FA-4D3B-B0EE-1D08F6EA1974}" destId="{F8D1D621-889A-469D-92E1-7F48290F293E}" srcOrd="2" destOrd="0" presId="urn:microsoft.com/office/officeart/2005/8/layout/hierarchy3"/>
    <dgm:cxn modelId="{84B0875D-8FBB-4B9C-9B06-7BDD9CA2712F}" type="presParOf" srcId="{F8D1D621-889A-469D-92E1-7F48290F293E}" destId="{615D6651-0B7A-47BD-B888-2E531F9FAF64}" srcOrd="0" destOrd="0" presId="urn:microsoft.com/office/officeart/2005/8/layout/hierarchy3"/>
    <dgm:cxn modelId="{6178A0EF-09BE-4559-990D-53CA0603A76F}" type="presParOf" srcId="{615D6651-0B7A-47BD-B888-2E531F9FAF64}" destId="{BD228DCF-60CD-4D70-BF7E-48895A429CB2}" srcOrd="0" destOrd="0" presId="urn:microsoft.com/office/officeart/2005/8/layout/hierarchy3"/>
    <dgm:cxn modelId="{B8261A7F-FA0D-4352-877A-6CFCCBE514D1}" type="presParOf" srcId="{615D6651-0B7A-47BD-B888-2E531F9FAF64}" destId="{E9840DF2-182F-43A5-9F5D-787A83BCA2BD}" srcOrd="1" destOrd="0" presId="urn:microsoft.com/office/officeart/2005/8/layout/hierarchy3"/>
    <dgm:cxn modelId="{4C953CB6-76AA-4194-8B17-843898648976}" type="presParOf" srcId="{F8D1D621-889A-469D-92E1-7F48290F293E}" destId="{59DAA806-6404-42E1-B6D0-4C3058FD9992}" srcOrd="1" destOrd="0" presId="urn:microsoft.com/office/officeart/2005/8/layout/hierarchy3"/>
    <dgm:cxn modelId="{6925810B-B562-450F-A533-5128C7D771D9}" type="presParOf" srcId="{59DAA806-6404-42E1-B6D0-4C3058FD9992}" destId="{EA43D2FE-B4C9-4458-9FB9-AEEEA64298CC}" srcOrd="0" destOrd="0" presId="urn:microsoft.com/office/officeart/2005/8/layout/hierarchy3"/>
    <dgm:cxn modelId="{F5AA63FD-2623-4BC8-8D75-F0D85E033370}" type="presParOf" srcId="{59DAA806-6404-42E1-B6D0-4C3058FD9992}" destId="{D800AF52-690B-448F-A71E-6FCB74265DF6}" srcOrd="1" destOrd="0" presId="urn:microsoft.com/office/officeart/2005/8/layout/hierarchy3"/>
    <dgm:cxn modelId="{385A525A-1547-446B-879E-A0D9B0180151}" type="presParOf" srcId="{59DAA806-6404-42E1-B6D0-4C3058FD9992}" destId="{32485CA3-32FD-4A68-A82A-CC624A8A8C75}" srcOrd="2" destOrd="0" presId="urn:microsoft.com/office/officeart/2005/8/layout/hierarchy3"/>
    <dgm:cxn modelId="{E26C9C38-54AA-4444-BAA1-376DA1EF78D9}" type="presParOf" srcId="{59DAA806-6404-42E1-B6D0-4C3058FD9992}" destId="{F9EBD059-5578-4ADF-AEE0-CCE78B30C11B}"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073925-7156-48BF-9451-6D4043EA34C8}">
      <dsp:nvSpPr>
        <dsp:cNvPr id="0" name=""/>
        <dsp:cNvSpPr/>
      </dsp:nvSpPr>
      <dsp:spPr>
        <a:xfrm>
          <a:off x="179839" y="985"/>
          <a:ext cx="1953834" cy="99805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a:t>Single Individual</a:t>
          </a:r>
        </a:p>
      </dsp:txBody>
      <dsp:txXfrm>
        <a:off x="209071" y="30217"/>
        <a:ext cx="1895370" cy="939589"/>
      </dsp:txXfrm>
    </dsp:sp>
    <dsp:sp modelId="{15B91743-655A-4762-BC2B-0F515F9EF12A}">
      <dsp:nvSpPr>
        <dsp:cNvPr id="0" name=""/>
        <dsp:cNvSpPr/>
      </dsp:nvSpPr>
      <dsp:spPr>
        <a:xfrm>
          <a:off x="375222" y="999039"/>
          <a:ext cx="195383" cy="899666"/>
        </a:xfrm>
        <a:custGeom>
          <a:avLst/>
          <a:gdLst/>
          <a:ahLst/>
          <a:cxnLst/>
          <a:rect l="0" t="0" r="0" b="0"/>
          <a:pathLst>
            <a:path>
              <a:moveTo>
                <a:pt x="0" y="0"/>
              </a:moveTo>
              <a:lnTo>
                <a:pt x="0" y="899666"/>
              </a:lnTo>
              <a:lnTo>
                <a:pt x="195383" y="89966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1573DF-8843-465D-AFC5-3A7367C7F2C7}">
      <dsp:nvSpPr>
        <dsp:cNvPr id="0" name=""/>
        <dsp:cNvSpPr/>
      </dsp:nvSpPr>
      <dsp:spPr>
        <a:xfrm>
          <a:off x="570606" y="1298928"/>
          <a:ext cx="1919287" cy="119955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Income: </a:t>
          </a:r>
        </a:p>
        <a:p>
          <a:pPr marL="0" lvl="0" indent="0" algn="ctr" defTabSz="622300">
            <a:lnSpc>
              <a:spcPct val="90000"/>
            </a:lnSpc>
            <a:spcBef>
              <a:spcPct val="0"/>
            </a:spcBef>
            <a:spcAft>
              <a:spcPct val="35000"/>
            </a:spcAft>
            <a:buNone/>
          </a:pPr>
          <a:r>
            <a:rPr lang="en-US" sz="1400" kern="1200"/>
            <a:t>$875/month + $20 “disregard</a:t>
          </a:r>
        </a:p>
        <a:p>
          <a:pPr marL="0" lvl="0" indent="0" algn="ctr" defTabSz="622300">
            <a:lnSpc>
              <a:spcPct val="90000"/>
            </a:lnSpc>
            <a:spcBef>
              <a:spcPct val="0"/>
            </a:spcBef>
            <a:spcAft>
              <a:spcPct val="35000"/>
            </a:spcAft>
            <a:buNone/>
          </a:pPr>
          <a:r>
            <a:rPr lang="en-US" sz="1400" kern="1200"/>
            <a:t>If Nursing Home: $50</a:t>
          </a:r>
        </a:p>
      </dsp:txBody>
      <dsp:txXfrm>
        <a:off x="605740" y="1334062"/>
        <a:ext cx="1849019" cy="1129286"/>
      </dsp:txXfrm>
    </dsp:sp>
    <dsp:sp modelId="{A75B8020-5A1E-481D-9B9B-AAAB1B7E9527}">
      <dsp:nvSpPr>
        <dsp:cNvPr id="0" name=""/>
        <dsp:cNvSpPr/>
      </dsp:nvSpPr>
      <dsp:spPr>
        <a:xfrm>
          <a:off x="375222" y="999039"/>
          <a:ext cx="195383" cy="2399109"/>
        </a:xfrm>
        <a:custGeom>
          <a:avLst/>
          <a:gdLst/>
          <a:ahLst/>
          <a:cxnLst/>
          <a:rect l="0" t="0" r="0" b="0"/>
          <a:pathLst>
            <a:path>
              <a:moveTo>
                <a:pt x="0" y="0"/>
              </a:moveTo>
              <a:lnTo>
                <a:pt x="0" y="2399109"/>
              </a:lnTo>
              <a:lnTo>
                <a:pt x="195383" y="2399109"/>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2144E9-A8A4-430C-8AE9-65A95BDD8AFA}">
      <dsp:nvSpPr>
        <dsp:cNvPr id="0" name=""/>
        <dsp:cNvSpPr/>
      </dsp:nvSpPr>
      <dsp:spPr>
        <a:xfrm>
          <a:off x="570606" y="2798371"/>
          <a:ext cx="1919287" cy="119955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Resources: </a:t>
          </a:r>
        </a:p>
        <a:p>
          <a:pPr marL="0" lvl="0" indent="0" algn="ctr" defTabSz="622300">
            <a:lnSpc>
              <a:spcPct val="90000"/>
            </a:lnSpc>
            <a:spcBef>
              <a:spcPct val="0"/>
            </a:spcBef>
            <a:spcAft>
              <a:spcPct val="35000"/>
            </a:spcAft>
            <a:buNone/>
          </a:pPr>
          <a:r>
            <a:rPr lang="en-US" sz="1400" kern="1200"/>
            <a:t>$15,750.00 + Irrevocable Burial Trust Account</a:t>
          </a:r>
        </a:p>
      </dsp:txBody>
      <dsp:txXfrm>
        <a:off x="605740" y="2833505"/>
        <a:ext cx="1849019" cy="1129286"/>
      </dsp:txXfrm>
    </dsp:sp>
    <dsp:sp modelId="{44FE74EB-7212-47E9-937F-5E56FAFB6E68}">
      <dsp:nvSpPr>
        <dsp:cNvPr id="0" name=""/>
        <dsp:cNvSpPr/>
      </dsp:nvSpPr>
      <dsp:spPr>
        <a:xfrm>
          <a:off x="2733451" y="985"/>
          <a:ext cx="2067432" cy="99225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a:t>Couple in community</a:t>
          </a:r>
        </a:p>
      </dsp:txBody>
      <dsp:txXfrm>
        <a:off x="2762513" y="30047"/>
        <a:ext cx="2009308" cy="934135"/>
      </dsp:txXfrm>
    </dsp:sp>
    <dsp:sp modelId="{9FA7D6B3-89DB-4843-B79D-64A09FC464C7}">
      <dsp:nvSpPr>
        <dsp:cNvPr id="0" name=""/>
        <dsp:cNvSpPr/>
      </dsp:nvSpPr>
      <dsp:spPr>
        <a:xfrm>
          <a:off x="2940194" y="993245"/>
          <a:ext cx="206743" cy="899666"/>
        </a:xfrm>
        <a:custGeom>
          <a:avLst/>
          <a:gdLst/>
          <a:ahLst/>
          <a:cxnLst/>
          <a:rect l="0" t="0" r="0" b="0"/>
          <a:pathLst>
            <a:path>
              <a:moveTo>
                <a:pt x="0" y="0"/>
              </a:moveTo>
              <a:lnTo>
                <a:pt x="0" y="899666"/>
              </a:lnTo>
              <a:lnTo>
                <a:pt x="206743" y="89966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9823D6-868A-4829-BF80-0A2F1783B729}">
      <dsp:nvSpPr>
        <dsp:cNvPr id="0" name=""/>
        <dsp:cNvSpPr/>
      </dsp:nvSpPr>
      <dsp:spPr>
        <a:xfrm>
          <a:off x="3146937" y="1293134"/>
          <a:ext cx="1919287" cy="119955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Income: </a:t>
          </a:r>
        </a:p>
        <a:p>
          <a:pPr marL="0" lvl="0" indent="0" algn="ctr" defTabSz="622300">
            <a:lnSpc>
              <a:spcPct val="90000"/>
            </a:lnSpc>
            <a:spcBef>
              <a:spcPct val="0"/>
            </a:spcBef>
            <a:spcAft>
              <a:spcPct val="35000"/>
            </a:spcAft>
            <a:buNone/>
          </a:pPr>
          <a:r>
            <a:rPr lang="en-US" sz="1400" kern="1200"/>
            <a:t>$1,284/month per couple +$20 disregard</a:t>
          </a:r>
        </a:p>
      </dsp:txBody>
      <dsp:txXfrm>
        <a:off x="3182071" y="1328268"/>
        <a:ext cx="1849019" cy="1129286"/>
      </dsp:txXfrm>
    </dsp:sp>
    <dsp:sp modelId="{992C0004-A9EF-46EF-86DE-BEA72F1ECA1D}">
      <dsp:nvSpPr>
        <dsp:cNvPr id="0" name=""/>
        <dsp:cNvSpPr/>
      </dsp:nvSpPr>
      <dsp:spPr>
        <a:xfrm>
          <a:off x="2940194" y="993245"/>
          <a:ext cx="206743" cy="2399109"/>
        </a:xfrm>
        <a:custGeom>
          <a:avLst/>
          <a:gdLst/>
          <a:ahLst/>
          <a:cxnLst/>
          <a:rect l="0" t="0" r="0" b="0"/>
          <a:pathLst>
            <a:path>
              <a:moveTo>
                <a:pt x="0" y="0"/>
              </a:moveTo>
              <a:lnTo>
                <a:pt x="0" y="2399109"/>
              </a:lnTo>
              <a:lnTo>
                <a:pt x="206743" y="2399109"/>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FFA410-6D0B-4010-A550-77EF6EDDA92E}">
      <dsp:nvSpPr>
        <dsp:cNvPr id="0" name=""/>
        <dsp:cNvSpPr/>
      </dsp:nvSpPr>
      <dsp:spPr>
        <a:xfrm>
          <a:off x="3146937" y="2792577"/>
          <a:ext cx="1919287" cy="119955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Resources: $23,100.00/couple</a:t>
          </a:r>
        </a:p>
      </dsp:txBody>
      <dsp:txXfrm>
        <a:off x="3182071" y="2827711"/>
        <a:ext cx="1849019" cy="1129286"/>
      </dsp:txXfrm>
    </dsp:sp>
    <dsp:sp modelId="{BD228DCF-60CD-4D70-BF7E-48895A429CB2}">
      <dsp:nvSpPr>
        <dsp:cNvPr id="0" name=""/>
        <dsp:cNvSpPr/>
      </dsp:nvSpPr>
      <dsp:spPr>
        <a:xfrm>
          <a:off x="5400661" y="985"/>
          <a:ext cx="2125059" cy="99068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a:lnSpc>
              <a:spcPct val="90000"/>
            </a:lnSpc>
            <a:spcBef>
              <a:spcPct val="0"/>
            </a:spcBef>
            <a:spcAft>
              <a:spcPct val="35000"/>
            </a:spcAft>
            <a:buNone/>
          </a:pPr>
          <a:r>
            <a:rPr lang="en-US" sz="2900" kern="1200"/>
            <a:t>Community Spouse</a:t>
          </a:r>
        </a:p>
      </dsp:txBody>
      <dsp:txXfrm>
        <a:off x="5429677" y="30001"/>
        <a:ext cx="2067027" cy="932656"/>
      </dsp:txXfrm>
    </dsp:sp>
    <dsp:sp modelId="{EA43D2FE-B4C9-4458-9FB9-AEEEA64298CC}">
      <dsp:nvSpPr>
        <dsp:cNvPr id="0" name=""/>
        <dsp:cNvSpPr/>
      </dsp:nvSpPr>
      <dsp:spPr>
        <a:xfrm>
          <a:off x="5613167" y="991674"/>
          <a:ext cx="212505" cy="899666"/>
        </a:xfrm>
        <a:custGeom>
          <a:avLst/>
          <a:gdLst/>
          <a:ahLst/>
          <a:cxnLst/>
          <a:rect l="0" t="0" r="0" b="0"/>
          <a:pathLst>
            <a:path>
              <a:moveTo>
                <a:pt x="0" y="0"/>
              </a:moveTo>
              <a:lnTo>
                <a:pt x="0" y="899666"/>
              </a:lnTo>
              <a:lnTo>
                <a:pt x="212505" y="899666"/>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00AF52-690B-448F-A71E-6FCB74265DF6}">
      <dsp:nvSpPr>
        <dsp:cNvPr id="0" name=""/>
        <dsp:cNvSpPr/>
      </dsp:nvSpPr>
      <dsp:spPr>
        <a:xfrm>
          <a:off x="5825673" y="1291562"/>
          <a:ext cx="1919287" cy="119955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Income: </a:t>
          </a:r>
        </a:p>
        <a:p>
          <a:pPr marL="0" lvl="0" indent="0" algn="ctr" defTabSz="622300">
            <a:lnSpc>
              <a:spcPct val="90000"/>
            </a:lnSpc>
            <a:spcBef>
              <a:spcPct val="0"/>
            </a:spcBef>
            <a:spcAft>
              <a:spcPct val="35000"/>
            </a:spcAft>
            <a:buNone/>
          </a:pPr>
          <a:r>
            <a:rPr lang="en-US" sz="1400" kern="1200"/>
            <a:t>$3,216/month</a:t>
          </a:r>
        </a:p>
      </dsp:txBody>
      <dsp:txXfrm>
        <a:off x="5860807" y="1326696"/>
        <a:ext cx="1849019" cy="1129286"/>
      </dsp:txXfrm>
    </dsp:sp>
    <dsp:sp modelId="{32485CA3-32FD-4A68-A82A-CC624A8A8C75}">
      <dsp:nvSpPr>
        <dsp:cNvPr id="0" name=""/>
        <dsp:cNvSpPr/>
      </dsp:nvSpPr>
      <dsp:spPr>
        <a:xfrm>
          <a:off x="5613167" y="991674"/>
          <a:ext cx="101705" cy="2329727"/>
        </a:xfrm>
        <a:custGeom>
          <a:avLst/>
          <a:gdLst/>
          <a:ahLst/>
          <a:cxnLst/>
          <a:rect l="0" t="0" r="0" b="0"/>
          <a:pathLst>
            <a:path>
              <a:moveTo>
                <a:pt x="0" y="0"/>
              </a:moveTo>
              <a:lnTo>
                <a:pt x="0" y="2329727"/>
              </a:lnTo>
              <a:lnTo>
                <a:pt x="101705" y="2329727"/>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EBD059-5578-4ADF-AEE0-CCE78B30C11B}">
      <dsp:nvSpPr>
        <dsp:cNvPr id="0" name=""/>
        <dsp:cNvSpPr/>
      </dsp:nvSpPr>
      <dsp:spPr>
        <a:xfrm>
          <a:off x="5714872" y="2721623"/>
          <a:ext cx="1919287" cy="1199554"/>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Resources: </a:t>
          </a:r>
        </a:p>
        <a:p>
          <a:pPr marL="0" lvl="0" indent="0" algn="ctr" defTabSz="622300">
            <a:lnSpc>
              <a:spcPct val="90000"/>
            </a:lnSpc>
            <a:spcBef>
              <a:spcPct val="0"/>
            </a:spcBef>
            <a:spcAft>
              <a:spcPct val="35000"/>
            </a:spcAft>
            <a:buNone/>
          </a:pPr>
          <a:r>
            <a:rPr lang="en-US" sz="1400" kern="1200"/>
            <a:t>1. Minimum CSRA: $74,820.00</a:t>
          </a:r>
        </a:p>
        <a:p>
          <a:pPr marL="0" lvl="0" indent="0" algn="ctr" defTabSz="622300">
            <a:lnSpc>
              <a:spcPct val="90000"/>
            </a:lnSpc>
            <a:spcBef>
              <a:spcPct val="0"/>
            </a:spcBef>
            <a:spcAft>
              <a:spcPct val="35000"/>
            </a:spcAft>
            <a:buNone/>
          </a:pPr>
          <a:r>
            <a:rPr lang="en-US" sz="1400" kern="1200"/>
            <a:t>2. Maximum CSRA: $128,640.00</a:t>
          </a:r>
        </a:p>
      </dsp:txBody>
      <dsp:txXfrm>
        <a:off x="5750006" y="2756757"/>
        <a:ext cx="1849019" cy="112928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5516CA64-6328-4D96-8329-61BA1369AB38}" type="datetimeFigureOut">
              <a:rPr lang="en-US" smtClean="0"/>
              <a:t>9/3/2020</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BE0C59DA-5796-4B2E-8EAF-C93B71C4DF36}" type="slidenum">
              <a:rPr lang="en-US" smtClean="0"/>
              <a:t>‹#›</a:t>
            </a:fld>
            <a:endParaRPr lang="en-US"/>
          </a:p>
        </p:txBody>
      </p:sp>
    </p:spTree>
    <p:extLst>
      <p:ext uri="{BB962C8B-B14F-4D97-AF65-F5344CB8AC3E}">
        <p14:creationId xmlns:p14="http://schemas.microsoft.com/office/powerpoint/2010/main" val="24304029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F4B1015D-4397-4007-8843-B97AEB259F5B}" type="datetimeFigureOut">
              <a:rPr lang="en-US" smtClean="0"/>
              <a:t>9/3/2020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21AFAD0-C416-4C63-B30D-6B2B3E77FC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4B1015D-4397-4007-8843-B97AEB259F5B}"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1AFAD0-C416-4C63-B30D-6B2B3E77FC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4B1015D-4397-4007-8843-B97AEB259F5B}"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1AFAD0-C416-4C63-B30D-6B2B3E77FC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4B1015D-4397-4007-8843-B97AEB259F5B}"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1AFAD0-C416-4C63-B30D-6B2B3E77FC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4B1015D-4397-4007-8843-B97AEB259F5B}" type="datetimeFigureOut">
              <a:rPr lang="en-US" smtClean="0"/>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1AFAD0-C416-4C63-B30D-6B2B3E77FC6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4B1015D-4397-4007-8843-B97AEB259F5B}" type="datetimeFigureOut">
              <a:rPr lang="en-US" smtClean="0"/>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1AFAD0-C416-4C63-B30D-6B2B3E77FC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F4B1015D-4397-4007-8843-B97AEB259F5B}" type="datetimeFigureOut">
              <a:rPr lang="en-US" smtClean="0"/>
              <a:t>9/3/2020</a:t>
            </a:fld>
            <a:endParaRPr lang="en-US"/>
          </a:p>
        </p:txBody>
      </p:sp>
      <p:sp>
        <p:nvSpPr>
          <p:cNvPr id="27" name="Slide Number Placeholder 26"/>
          <p:cNvSpPr>
            <a:spLocks noGrp="1"/>
          </p:cNvSpPr>
          <p:nvPr>
            <p:ph type="sldNum" sz="quarter" idx="11"/>
          </p:nvPr>
        </p:nvSpPr>
        <p:spPr/>
        <p:txBody>
          <a:bodyPr rtlCol="0"/>
          <a:lstStyle/>
          <a:p>
            <a:fld id="{E21AFAD0-C416-4C63-B30D-6B2B3E77FC68}"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F4B1015D-4397-4007-8843-B97AEB259F5B}" type="datetimeFigureOut">
              <a:rPr lang="en-US" smtClean="0"/>
              <a:t>9/3/2020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21AFAD0-C416-4C63-B30D-6B2B3E77FC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B1015D-4397-4007-8843-B97AEB259F5B}" type="datetimeFigureOut">
              <a:rPr lang="en-US" smtClean="0"/>
              <a:t>9/3/2020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1AFAD0-C416-4C63-B30D-6B2B3E77FC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4B1015D-4397-4007-8843-B97AEB259F5B}" type="datetimeFigureOut">
              <a:rPr lang="en-US" smtClean="0"/>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1AFAD0-C416-4C63-B30D-6B2B3E77FC6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4B1015D-4397-4007-8843-B97AEB259F5B}" type="datetimeFigureOut">
              <a:rPr lang="en-US" smtClean="0"/>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1AFAD0-C416-4C63-B30D-6B2B3E77FC6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4B1015D-4397-4007-8843-B97AEB259F5B}" type="datetimeFigureOut">
              <a:rPr lang="en-US" smtClean="0"/>
              <a:t>9/3/2020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21AFAD0-C416-4C63-B30D-6B2B3E77FC6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facebook.com/EneaScanlanSirignanoLLP/?ref=hl" TargetMode="External"/><Relationship Id="rId2" Type="http://schemas.openxmlformats.org/officeDocument/2006/relationships/hyperlink" Target="http://www.esslawfirm.com/"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828800"/>
            <a:ext cx="8458200" cy="1470025"/>
          </a:xfrm>
        </p:spPr>
        <p:txBody>
          <a:bodyPr>
            <a:normAutofit fontScale="90000"/>
          </a:bodyPr>
          <a:lstStyle/>
          <a:p>
            <a:pPr algn="ctr"/>
            <a:r>
              <a:rPr lang="en-US"/>
              <a:t>New Medicaid Eligibility Requirements Create Urgency to Long Term Care Planning </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0625" y="5867400"/>
            <a:ext cx="4664765" cy="838200"/>
          </a:xfrm>
          <a:prstGeom prst="rect">
            <a:avLst/>
          </a:prstGeom>
        </p:spPr>
      </p:pic>
    </p:spTree>
    <p:extLst>
      <p:ext uri="{BB962C8B-B14F-4D97-AF65-F5344CB8AC3E}">
        <p14:creationId xmlns:p14="http://schemas.microsoft.com/office/powerpoint/2010/main" val="3750116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36202-4954-447F-A7C8-1AE4B3AD7498}"/>
              </a:ext>
            </a:extLst>
          </p:cNvPr>
          <p:cNvSpPr>
            <a:spLocks noGrp="1"/>
          </p:cNvSpPr>
          <p:nvPr>
            <p:ph type="title"/>
          </p:nvPr>
        </p:nvSpPr>
        <p:spPr/>
        <p:txBody>
          <a:bodyPr/>
          <a:lstStyle/>
          <a:p>
            <a:pPr algn="ctr"/>
            <a:r>
              <a:rPr lang="en-US"/>
              <a:t>Current Law re ADL's</a:t>
            </a:r>
          </a:p>
        </p:txBody>
      </p:sp>
      <p:sp>
        <p:nvSpPr>
          <p:cNvPr id="3" name="Content Placeholder 2">
            <a:extLst>
              <a:ext uri="{FF2B5EF4-FFF2-40B4-BE49-F238E27FC236}">
                <a16:creationId xmlns:a16="http://schemas.microsoft.com/office/drawing/2014/main" id="{78FB371A-B10D-4D0B-A059-D4B04F504DE8}"/>
              </a:ext>
            </a:extLst>
          </p:cNvPr>
          <p:cNvSpPr>
            <a:spLocks noGrp="1"/>
          </p:cNvSpPr>
          <p:nvPr>
            <p:ph idx="1"/>
          </p:nvPr>
        </p:nvSpPr>
        <p:spPr/>
        <p:txBody>
          <a:bodyPr vert="horz" anchor="t">
            <a:normAutofit/>
          </a:bodyPr>
          <a:lstStyle/>
          <a:p>
            <a:pPr indent="-255905"/>
            <a:r>
              <a:rPr lang="en-US"/>
              <a:t>If you need ANY assistance with an activity of daily living for 120+ days, you can enroll in a Managed Long-Term Care (MLTC) provider. </a:t>
            </a:r>
          </a:p>
          <a:p>
            <a:pPr indent="-255905"/>
            <a:r>
              <a:rPr lang="en-US"/>
              <a:t>Some recipients qualify for level 1 personal care for "housekeeping." The assistance is limited to 8 hours per week. </a:t>
            </a:r>
            <a:endParaRPr lang="en-US" dirty="0"/>
          </a:p>
        </p:txBody>
      </p:sp>
    </p:spTree>
    <p:extLst>
      <p:ext uri="{BB962C8B-B14F-4D97-AF65-F5344CB8AC3E}">
        <p14:creationId xmlns:p14="http://schemas.microsoft.com/office/powerpoint/2010/main" val="2955380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D2765-545B-420E-809C-CDB52F5A693C}"/>
              </a:ext>
            </a:extLst>
          </p:cNvPr>
          <p:cNvSpPr>
            <a:spLocks noGrp="1"/>
          </p:cNvSpPr>
          <p:nvPr>
            <p:ph type="title"/>
          </p:nvPr>
        </p:nvSpPr>
        <p:spPr/>
        <p:txBody>
          <a:bodyPr>
            <a:normAutofit fontScale="90000"/>
          </a:bodyPr>
          <a:lstStyle/>
          <a:p>
            <a:pPr algn="ctr"/>
            <a:r>
              <a:rPr lang="en-US"/>
              <a:t>Changes to ADL requirements </a:t>
            </a:r>
            <a:br>
              <a:rPr lang="en-US" dirty="0"/>
            </a:br>
            <a:r>
              <a:rPr lang="en-US"/>
              <a:t>effective 10/1/2020</a:t>
            </a:r>
          </a:p>
        </p:txBody>
      </p:sp>
      <p:sp>
        <p:nvSpPr>
          <p:cNvPr id="3" name="Content Placeholder 2">
            <a:extLst>
              <a:ext uri="{FF2B5EF4-FFF2-40B4-BE49-F238E27FC236}">
                <a16:creationId xmlns:a16="http://schemas.microsoft.com/office/drawing/2014/main" id="{AF6E23CF-EE57-45C3-8583-8331B5AD4E0D}"/>
              </a:ext>
            </a:extLst>
          </p:cNvPr>
          <p:cNvSpPr>
            <a:spLocks noGrp="1"/>
          </p:cNvSpPr>
          <p:nvPr>
            <p:ph idx="1"/>
          </p:nvPr>
        </p:nvSpPr>
        <p:spPr/>
        <p:txBody>
          <a:bodyPr vert="horz" anchor="t">
            <a:normAutofit/>
          </a:bodyPr>
          <a:lstStyle/>
          <a:p>
            <a:pPr indent="-255905"/>
            <a:r>
              <a:rPr lang="en-US"/>
              <a:t>Applicants for personal care or CDPAP after 10/1/2020, MUST need:</a:t>
            </a:r>
          </a:p>
          <a:p>
            <a:pPr marL="657860" lvl="1" indent="-246380"/>
            <a:r>
              <a:rPr lang="en-US">
                <a:solidFill>
                  <a:srgbClr val="000000"/>
                </a:solidFill>
              </a:rPr>
              <a:t>"Limited assistance with physical maneuvering with </a:t>
            </a:r>
            <a:r>
              <a:rPr lang="en-US" b="1">
                <a:solidFill>
                  <a:srgbClr val="000000"/>
                </a:solidFill>
              </a:rPr>
              <a:t>more than two" ADL's </a:t>
            </a:r>
            <a:r>
              <a:rPr lang="en-US">
                <a:solidFill>
                  <a:srgbClr val="000000"/>
                </a:solidFill>
              </a:rPr>
              <a:t>or </a:t>
            </a:r>
            <a:endParaRPr lang="en-US">
              <a:solidFill>
                <a:srgbClr val="438086"/>
              </a:solidFill>
            </a:endParaRPr>
          </a:p>
          <a:p>
            <a:pPr marL="657860" lvl="1" indent="-246380"/>
            <a:r>
              <a:rPr lang="en-US">
                <a:solidFill>
                  <a:srgbClr val="000000"/>
                </a:solidFill>
              </a:rPr>
              <a:t>Persons with dementia or an Alzheimer's diagnosis, must need "at least supervision with more than one ADL</a:t>
            </a:r>
            <a:endParaRPr lang="en-US">
              <a:solidFill>
                <a:srgbClr val="438086"/>
              </a:solidFill>
            </a:endParaRPr>
          </a:p>
          <a:p>
            <a:pPr marL="923290" lvl="2" indent="-219075"/>
            <a:r>
              <a:rPr lang="en-US">
                <a:solidFill>
                  <a:srgbClr val="000000"/>
                </a:solidFill>
              </a:rPr>
              <a:t>Level 1 housekeeping will no longer be a Medicaid personal care service </a:t>
            </a:r>
            <a:endParaRPr lang="en-US"/>
          </a:p>
        </p:txBody>
      </p:sp>
    </p:spTree>
    <p:extLst>
      <p:ext uri="{BB962C8B-B14F-4D97-AF65-F5344CB8AC3E}">
        <p14:creationId xmlns:p14="http://schemas.microsoft.com/office/powerpoint/2010/main" val="1037241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A5257-DFC4-4F08-BE81-CC80CF34533B}"/>
              </a:ext>
            </a:extLst>
          </p:cNvPr>
          <p:cNvSpPr>
            <a:spLocks noGrp="1"/>
          </p:cNvSpPr>
          <p:nvPr>
            <p:ph type="title"/>
          </p:nvPr>
        </p:nvSpPr>
        <p:spPr/>
        <p:txBody>
          <a:bodyPr>
            <a:normAutofit fontScale="90000"/>
          </a:bodyPr>
          <a:lstStyle/>
          <a:p>
            <a:pPr algn="ctr"/>
            <a:r>
              <a:rPr lang="en-US"/>
              <a:t>Consumer-Directed Personal</a:t>
            </a:r>
            <a:br>
              <a:rPr lang="en-US"/>
            </a:br>
            <a:r>
              <a:rPr lang="en-US"/>
              <a:t> Assistance Program (CDPAP)</a:t>
            </a:r>
          </a:p>
        </p:txBody>
      </p:sp>
      <p:sp>
        <p:nvSpPr>
          <p:cNvPr id="3" name="Content Placeholder 2">
            <a:extLst>
              <a:ext uri="{FF2B5EF4-FFF2-40B4-BE49-F238E27FC236}">
                <a16:creationId xmlns:a16="http://schemas.microsoft.com/office/drawing/2014/main" id="{E7F364FB-6E73-4186-B4E1-633962CA688C}"/>
              </a:ext>
            </a:extLst>
          </p:cNvPr>
          <p:cNvSpPr>
            <a:spLocks noGrp="1"/>
          </p:cNvSpPr>
          <p:nvPr>
            <p:ph idx="1"/>
          </p:nvPr>
        </p:nvSpPr>
        <p:spPr/>
        <p:txBody>
          <a:bodyPr vert="horz" anchor="t">
            <a:normAutofit/>
          </a:bodyPr>
          <a:lstStyle/>
          <a:p>
            <a:pPr indent="-255905"/>
            <a:r>
              <a:rPr lang="en-US" dirty="0"/>
              <a:t>Statewide Medicaid program that allows the "consumer" to have more control in the process.</a:t>
            </a:r>
          </a:p>
          <a:p>
            <a:pPr indent="-255905"/>
            <a:r>
              <a:rPr lang="en-US" dirty="0"/>
              <a:t>The consumer is responsible for hiring, training and firing of an aide as opposed to a home care vendor or agency selecting the care. </a:t>
            </a:r>
          </a:p>
          <a:p>
            <a:pPr marL="657860" lvl="1" indent="-246380"/>
            <a:r>
              <a:rPr lang="en-US" dirty="0"/>
              <a:t>A family member, other than a spouse, can be paid to provide care to the family member on Medicaid. </a:t>
            </a:r>
          </a:p>
          <a:p>
            <a:pPr marL="657860" lvl="1" indent="-246380"/>
            <a:r>
              <a:rPr lang="en-US" dirty="0"/>
              <a:t>CDPAP aides can perform skilled needs, which a home care attendant cannot. </a:t>
            </a:r>
          </a:p>
          <a:p>
            <a:pPr indent="-255905"/>
            <a:endParaRPr lang="en-US" dirty="0"/>
          </a:p>
        </p:txBody>
      </p:sp>
      <p:pic>
        <p:nvPicPr>
          <p:cNvPr id="4" name="Picture 3">
            <a:extLst>
              <a:ext uri="{FF2B5EF4-FFF2-40B4-BE49-F238E27FC236}">
                <a16:creationId xmlns:a16="http://schemas.microsoft.com/office/drawing/2014/main" id="{FE260E4D-055B-42A6-AA93-0D65E97F3F3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3817989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1EEDF-093A-4262-85B8-F87CF9686A84}"/>
              </a:ext>
            </a:extLst>
          </p:cNvPr>
          <p:cNvSpPr>
            <a:spLocks noGrp="1"/>
          </p:cNvSpPr>
          <p:nvPr>
            <p:ph type="title"/>
          </p:nvPr>
        </p:nvSpPr>
        <p:spPr/>
        <p:txBody>
          <a:bodyPr/>
          <a:lstStyle/>
          <a:p>
            <a:pPr algn="ctr"/>
            <a:r>
              <a:rPr lang="en-US" dirty="0"/>
              <a:t>Physician's Order </a:t>
            </a:r>
          </a:p>
        </p:txBody>
      </p:sp>
      <p:sp>
        <p:nvSpPr>
          <p:cNvPr id="3" name="Content Placeholder 2">
            <a:extLst>
              <a:ext uri="{FF2B5EF4-FFF2-40B4-BE49-F238E27FC236}">
                <a16:creationId xmlns:a16="http://schemas.microsoft.com/office/drawing/2014/main" id="{373540ED-8FB4-4780-A234-7DDD417B258C}"/>
              </a:ext>
            </a:extLst>
          </p:cNvPr>
          <p:cNvSpPr>
            <a:spLocks noGrp="1"/>
          </p:cNvSpPr>
          <p:nvPr>
            <p:ph idx="1"/>
          </p:nvPr>
        </p:nvSpPr>
        <p:spPr/>
        <p:txBody>
          <a:bodyPr vert="horz" anchor="t">
            <a:normAutofit/>
          </a:bodyPr>
          <a:lstStyle/>
          <a:p>
            <a:pPr indent="-255905"/>
            <a:r>
              <a:rPr lang="en-US" dirty="0"/>
              <a:t>Personal and CDPAP services must now be prescribed by a "qualified independent physician selected or approved by the Department of Health." </a:t>
            </a:r>
          </a:p>
          <a:p>
            <a:pPr indent="-255905"/>
            <a:r>
              <a:rPr lang="en-US" dirty="0"/>
              <a:t>Numerous concerns for our clients - </a:t>
            </a:r>
          </a:p>
          <a:p>
            <a:pPr marL="657860" lvl="1" indent="-246380"/>
            <a:r>
              <a:rPr lang="en-US" dirty="0">
                <a:solidFill>
                  <a:srgbClr val="000000"/>
                </a:solidFill>
              </a:rPr>
              <a:t>Delays in applying for services due to not being able to utilize his/her own physician</a:t>
            </a:r>
          </a:p>
          <a:p>
            <a:pPr marL="657860" lvl="1" indent="-246380"/>
            <a:r>
              <a:rPr lang="en-US" dirty="0">
                <a:solidFill>
                  <a:srgbClr val="000000"/>
                </a:solidFill>
              </a:rPr>
              <a:t>Independent physician will not have familiar knowledge of client's medical condition</a:t>
            </a:r>
          </a:p>
          <a:p>
            <a:pPr marL="657860" lvl="1" indent="-246380"/>
            <a:endParaRPr lang="en-US" dirty="0">
              <a:solidFill>
                <a:srgbClr val="000000"/>
              </a:solidFill>
            </a:endParaRPr>
          </a:p>
        </p:txBody>
      </p:sp>
      <p:pic>
        <p:nvPicPr>
          <p:cNvPr id="4" name="Picture 3">
            <a:extLst>
              <a:ext uri="{FF2B5EF4-FFF2-40B4-BE49-F238E27FC236}">
                <a16:creationId xmlns:a16="http://schemas.microsoft.com/office/drawing/2014/main" id="{9CD4C646-2B9B-4CD4-B883-1EE9FA3F4B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651561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98500-77F5-42F6-9A3E-27B527DD31A9}"/>
              </a:ext>
            </a:extLst>
          </p:cNvPr>
          <p:cNvSpPr>
            <a:spLocks noGrp="1"/>
          </p:cNvSpPr>
          <p:nvPr>
            <p:ph type="title"/>
          </p:nvPr>
        </p:nvSpPr>
        <p:spPr/>
        <p:txBody>
          <a:bodyPr>
            <a:normAutofit fontScale="90000"/>
          </a:bodyPr>
          <a:lstStyle/>
          <a:p>
            <a:pPr algn="ctr"/>
            <a:r>
              <a:rPr lang="en-US" dirty="0"/>
              <a:t>Standardized task-based </a:t>
            </a:r>
            <a:br>
              <a:rPr lang="en-US" dirty="0"/>
            </a:br>
            <a:r>
              <a:rPr lang="en-US" dirty="0"/>
              <a:t>assessment tool </a:t>
            </a:r>
            <a:endParaRPr lang="en-US"/>
          </a:p>
        </p:txBody>
      </p:sp>
      <p:sp>
        <p:nvSpPr>
          <p:cNvPr id="3" name="Content Placeholder 2">
            <a:extLst>
              <a:ext uri="{FF2B5EF4-FFF2-40B4-BE49-F238E27FC236}">
                <a16:creationId xmlns:a16="http://schemas.microsoft.com/office/drawing/2014/main" id="{4DD30AEF-AD4B-44B9-AD6F-DC1325514B88}"/>
              </a:ext>
            </a:extLst>
          </p:cNvPr>
          <p:cNvSpPr>
            <a:spLocks noGrp="1"/>
          </p:cNvSpPr>
          <p:nvPr>
            <p:ph idx="1"/>
          </p:nvPr>
        </p:nvSpPr>
        <p:spPr/>
        <p:txBody>
          <a:bodyPr vert="horz" anchor="t">
            <a:normAutofit/>
          </a:bodyPr>
          <a:lstStyle/>
          <a:p>
            <a:pPr indent="-255905"/>
            <a:r>
              <a:rPr lang="en-US" dirty="0"/>
              <a:t>New standardized task-based assessment tool will be used to calculate hours for a plan of care BY April 1, 2021</a:t>
            </a:r>
          </a:p>
          <a:p>
            <a:pPr indent="-255905"/>
            <a:r>
              <a:rPr lang="en-US" dirty="0"/>
              <a:t>Currently the MLTC uses their own tasking tool to determine the number of hours </a:t>
            </a:r>
          </a:p>
          <a:p>
            <a:pPr indent="-255905"/>
            <a:r>
              <a:rPr lang="en-US" dirty="0"/>
              <a:t>New "tool" will be evidence based </a:t>
            </a:r>
          </a:p>
          <a:p>
            <a:pPr indent="-255905"/>
            <a:r>
              <a:rPr lang="en-US" dirty="0"/>
              <a:t>By October 1, 2022, an independent assessor will be utilized to determine authorization of personal care and CDPAP cases </a:t>
            </a:r>
          </a:p>
        </p:txBody>
      </p:sp>
      <p:pic>
        <p:nvPicPr>
          <p:cNvPr id="4" name="Picture 3">
            <a:extLst>
              <a:ext uri="{FF2B5EF4-FFF2-40B4-BE49-F238E27FC236}">
                <a16:creationId xmlns:a16="http://schemas.microsoft.com/office/drawing/2014/main" id="{5F44C729-83A0-4FD2-9E15-539D747B97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988156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pPr algn="ctr"/>
            <a:r>
              <a:rPr lang="en-US" sz="2400"/>
              <a:t>Medicaid</a:t>
            </a:r>
            <a:r>
              <a:rPr lang="en-US" sz="2200"/>
              <a:t> </a:t>
            </a:r>
            <a:r>
              <a:rPr lang="en-US" sz="2400"/>
              <a:t>Eligibility</a:t>
            </a:r>
            <a:br>
              <a:rPr lang="en-US"/>
            </a:br>
            <a:r>
              <a:rPr lang="en-US"/>
              <a:t> </a:t>
            </a:r>
            <a:r>
              <a:rPr lang="en-US" sz="3600"/>
              <a:t>Look</a:t>
            </a:r>
            <a:r>
              <a:rPr lang="en-US"/>
              <a:t> Back Period</a:t>
            </a:r>
          </a:p>
        </p:txBody>
      </p:sp>
      <p:sp>
        <p:nvSpPr>
          <p:cNvPr id="3" name="Content Placeholder 2"/>
          <p:cNvSpPr>
            <a:spLocks noGrp="1"/>
          </p:cNvSpPr>
          <p:nvPr>
            <p:ph idx="1"/>
          </p:nvPr>
        </p:nvSpPr>
        <p:spPr>
          <a:xfrm>
            <a:off x="457200" y="2048256"/>
            <a:ext cx="8229600" cy="4325112"/>
          </a:xfrm>
        </p:spPr>
        <p:txBody>
          <a:bodyPr vert="horz" anchor="t">
            <a:normAutofit fontScale="92500" lnSpcReduction="10000"/>
          </a:bodyPr>
          <a:lstStyle/>
          <a:p>
            <a:pPr indent="-255905"/>
            <a:r>
              <a:rPr lang="en-US" dirty="0"/>
              <a:t>Medicaid Home Care</a:t>
            </a:r>
          </a:p>
          <a:p>
            <a:pPr marL="657860" lvl="1" indent="-246380"/>
            <a:r>
              <a:rPr lang="en-US" dirty="0"/>
              <a:t>Currently no look back period </a:t>
            </a:r>
          </a:p>
          <a:p>
            <a:pPr marL="657860" lvl="1" indent="-246380"/>
            <a:r>
              <a:rPr lang="en-US" dirty="0"/>
              <a:t>Effective October 1, 2020, there will be a 30 month look back period </a:t>
            </a:r>
          </a:p>
          <a:p>
            <a:pPr indent="-255905"/>
            <a:r>
              <a:rPr lang="en-US" dirty="0"/>
              <a:t>Medicaid Nursing Home: 60 month look back period (5 years) </a:t>
            </a:r>
            <a:endParaRPr lang="en-US" dirty="0">
              <a:ea typeface="+mn-lt"/>
              <a:cs typeface="+mn-lt"/>
            </a:endParaRPr>
          </a:p>
          <a:p>
            <a:pPr marL="657860" lvl="1" indent="-246380"/>
            <a:r>
              <a:rPr lang="en-US" dirty="0">
                <a:solidFill>
                  <a:srgbClr val="000000"/>
                </a:solidFill>
                <a:ea typeface="+mn-lt"/>
                <a:cs typeface="+mn-lt"/>
              </a:rPr>
              <a:t>If uncompensated transfers were made during look back period, an application for Medicaid should not be filed without first speaking to any attorney. </a:t>
            </a:r>
            <a:endParaRPr lang="en-US" dirty="0">
              <a:ea typeface="+mn-lt"/>
              <a:cs typeface="+mn-lt"/>
            </a:endParaRPr>
          </a:p>
          <a:p>
            <a:pPr marL="657860" lvl="1" indent="-246380"/>
            <a:r>
              <a:rPr lang="en-US" dirty="0">
                <a:solidFill>
                  <a:srgbClr val="000000"/>
                </a:solidFill>
                <a:ea typeface="+mn-lt"/>
                <a:cs typeface="+mn-lt"/>
              </a:rPr>
              <a:t>Can appeal imposition of penalty period at a Medicaid Fair Hearing </a:t>
            </a:r>
            <a:endParaRPr lang="en-US" dirty="0"/>
          </a:p>
          <a:p>
            <a:pPr marL="411480" lvl="1" indent="0">
              <a:buNone/>
            </a:pPr>
            <a:endParaRPr lang="en-US" dirty="0">
              <a:solidFill>
                <a:srgbClr val="438086"/>
              </a:solidFill>
            </a:endParaRPr>
          </a:p>
          <a:p>
            <a:pPr marL="923290" lvl="2" indent="-219075"/>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1209123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EED831-04AF-4D55-A289-82648AB90A89}"/>
              </a:ext>
            </a:extLst>
          </p:cNvPr>
          <p:cNvSpPr>
            <a:spLocks noGrp="1"/>
          </p:cNvSpPr>
          <p:nvPr>
            <p:ph idx="4294967295"/>
          </p:nvPr>
        </p:nvSpPr>
        <p:spPr>
          <a:xfrm>
            <a:off x="375138" y="1323365"/>
            <a:ext cx="8229600" cy="4324350"/>
          </a:xfrm>
        </p:spPr>
        <p:txBody>
          <a:bodyPr vert="horz" anchor="t">
            <a:normAutofit/>
          </a:bodyPr>
          <a:lstStyle/>
          <a:p>
            <a:pPr marL="657860" lvl="1" indent="-246380"/>
            <a:r>
              <a:rPr lang="en-US">
                <a:ea typeface="+mn-lt"/>
                <a:cs typeface="+mn-lt"/>
              </a:rPr>
              <a:t>Penalty period created by non-exempt and uncompensated transfers of assets </a:t>
            </a:r>
            <a:endParaRPr lang="en-US"/>
          </a:p>
          <a:p>
            <a:pPr marL="657860" lvl="1" indent="-246380"/>
            <a:r>
              <a:rPr lang="en-US">
                <a:ea typeface="+mn-lt"/>
                <a:cs typeface="+mn-lt"/>
              </a:rPr>
              <a:t>Triggers ineligibility period </a:t>
            </a:r>
          </a:p>
          <a:p>
            <a:pPr marL="923290" lvl="2" indent="-219075"/>
            <a:r>
              <a:rPr lang="en-US">
                <a:ea typeface="+mn-lt"/>
                <a:cs typeface="+mn-lt"/>
              </a:rPr>
              <a:t>Period is determined by dividing value of gift by the average cost of nursing home care per month in county where Medicaid applicant resides </a:t>
            </a:r>
          </a:p>
          <a:p>
            <a:pPr marL="923290" lvl="2" indent="-219075"/>
            <a:r>
              <a:rPr lang="en-US">
                <a:solidFill>
                  <a:srgbClr val="53548A"/>
                </a:solidFill>
              </a:rPr>
              <a:t>The average cost is known as a regional rate</a:t>
            </a:r>
            <a:endParaRPr lang="en-US" dirty="0">
              <a:solidFill>
                <a:srgbClr val="53548A"/>
              </a:solidFill>
            </a:endParaRPr>
          </a:p>
          <a:p>
            <a:pPr marL="657860" lvl="1" indent="-246380"/>
            <a:endParaRPr lang="en-US">
              <a:solidFill>
                <a:srgbClr val="000000"/>
              </a:solidFill>
            </a:endParaRPr>
          </a:p>
        </p:txBody>
      </p:sp>
      <p:pic>
        <p:nvPicPr>
          <p:cNvPr id="4" name="Picture 3">
            <a:extLst>
              <a:ext uri="{FF2B5EF4-FFF2-40B4-BE49-F238E27FC236}">
                <a16:creationId xmlns:a16="http://schemas.microsoft.com/office/drawing/2014/main" id="{62A7B3A5-B2C0-4E22-9381-22D0687F94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12336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382000" cy="1069848"/>
          </a:xfrm>
        </p:spPr>
        <p:txBody>
          <a:bodyPr>
            <a:normAutofit/>
          </a:bodyPr>
          <a:lstStyle/>
          <a:p>
            <a:pPr algn="ctr"/>
            <a:r>
              <a:rPr lang="en-US" sz="2400"/>
              <a:t>Medicaid Eligibility </a:t>
            </a:r>
            <a:br>
              <a:rPr lang="en-US"/>
            </a:br>
            <a:r>
              <a:rPr lang="en-US" sz="3600"/>
              <a:t>Exempt/Non-Exempt</a:t>
            </a:r>
            <a:r>
              <a:rPr lang="en-US"/>
              <a:t> Transfers</a:t>
            </a:r>
          </a:p>
        </p:txBody>
      </p:sp>
      <p:sp>
        <p:nvSpPr>
          <p:cNvPr id="4" name="Text Placeholder 3"/>
          <p:cNvSpPr>
            <a:spLocks noGrp="1"/>
          </p:cNvSpPr>
          <p:nvPr>
            <p:ph type="body" idx="1"/>
          </p:nvPr>
        </p:nvSpPr>
        <p:spPr/>
        <p:txBody>
          <a:bodyPr/>
          <a:lstStyle/>
          <a:p>
            <a:r>
              <a:rPr lang="en-US"/>
              <a:t>Exempt Transfers</a:t>
            </a:r>
          </a:p>
        </p:txBody>
      </p:sp>
      <p:sp>
        <p:nvSpPr>
          <p:cNvPr id="6" name="Text Placeholder 5"/>
          <p:cNvSpPr>
            <a:spLocks noGrp="1"/>
          </p:cNvSpPr>
          <p:nvPr>
            <p:ph type="body" sz="half" idx="3"/>
          </p:nvPr>
        </p:nvSpPr>
        <p:spPr/>
        <p:txBody>
          <a:bodyPr/>
          <a:lstStyle/>
          <a:p>
            <a:r>
              <a:rPr lang="en-US"/>
              <a:t>Non-Exempt Transfers</a:t>
            </a:r>
          </a:p>
        </p:txBody>
      </p:sp>
      <p:sp>
        <p:nvSpPr>
          <p:cNvPr id="5" name="Content Placeholder 4"/>
          <p:cNvSpPr>
            <a:spLocks noGrp="1"/>
          </p:cNvSpPr>
          <p:nvPr>
            <p:ph sz="quarter" idx="2"/>
          </p:nvPr>
        </p:nvSpPr>
        <p:spPr/>
        <p:txBody>
          <a:bodyPr>
            <a:normAutofit/>
          </a:bodyPr>
          <a:lstStyle/>
          <a:p>
            <a:r>
              <a:rPr lang="en-US"/>
              <a:t>Transfers to a spouse </a:t>
            </a:r>
          </a:p>
          <a:p>
            <a:r>
              <a:rPr lang="en-US"/>
              <a:t>Transfers to a blind or disabled child </a:t>
            </a:r>
          </a:p>
          <a:p>
            <a:r>
              <a:rPr lang="en-US"/>
              <a:t>Transfers to a caretaker child </a:t>
            </a:r>
          </a:p>
          <a:p>
            <a:r>
              <a:rPr lang="en-US"/>
              <a:t>Transfers to a sibling with an equity interest in the property</a:t>
            </a:r>
          </a:p>
          <a:p>
            <a:pPr marL="109728" indent="0">
              <a:buNone/>
            </a:pPr>
            <a:r>
              <a:rPr lang="en-US"/>
              <a:t>	</a:t>
            </a:r>
          </a:p>
        </p:txBody>
      </p:sp>
      <p:sp>
        <p:nvSpPr>
          <p:cNvPr id="7" name="Content Placeholder 6"/>
          <p:cNvSpPr>
            <a:spLocks noGrp="1"/>
          </p:cNvSpPr>
          <p:nvPr>
            <p:ph sz="quarter" idx="4"/>
          </p:nvPr>
        </p:nvSpPr>
        <p:spPr/>
        <p:txBody>
          <a:bodyPr/>
          <a:lstStyle/>
          <a:p>
            <a:r>
              <a:rPr lang="en-US"/>
              <a:t>Gifts to family members or friends for purposes of Medicaid eligibility </a:t>
            </a:r>
          </a:p>
          <a:p>
            <a:r>
              <a:rPr lang="en-US"/>
              <a:t>Transfers of property for less than fair market value </a:t>
            </a:r>
          </a:p>
          <a:p>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0" y="6096000"/>
            <a:ext cx="3087226" cy="554736"/>
          </a:xfrm>
          <a:prstGeom prst="rect">
            <a:avLst/>
          </a:prstGeom>
        </p:spPr>
      </p:pic>
    </p:spTree>
    <p:extLst>
      <p:ext uri="{BB962C8B-B14F-4D97-AF65-F5344CB8AC3E}">
        <p14:creationId xmlns:p14="http://schemas.microsoft.com/office/powerpoint/2010/main" val="1627309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fontScale="90000"/>
          </a:bodyPr>
          <a:lstStyle/>
          <a:p>
            <a:pPr algn="ctr"/>
            <a:r>
              <a:rPr lang="en-US" sz="2700"/>
              <a:t>Medicaid Eligibility</a:t>
            </a:r>
            <a:br>
              <a:rPr lang="en-US"/>
            </a:br>
            <a:r>
              <a:rPr lang="en-US"/>
              <a:t>Medicaid Crisis Plan </a:t>
            </a:r>
          </a:p>
        </p:txBody>
      </p:sp>
      <p:sp>
        <p:nvSpPr>
          <p:cNvPr id="3" name="Content Placeholder 2"/>
          <p:cNvSpPr>
            <a:spLocks noGrp="1"/>
          </p:cNvSpPr>
          <p:nvPr>
            <p:ph idx="1"/>
          </p:nvPr>
        </p:nvSpPr>
        <p:spPr>
          <a:xfrm>
            <a:off x="457200" y="1905000"/>
            <a:ext cx="8229600" cy="4325112"/>
          </a:xfrm>
        </p:spPr>
        <p:txBody>
          <a:bodyPr vert="horz" anchor="t">
            <a:normAutofit fontScale="92500" lnSpcReduction="20000"/>
          </a:bodyPr>
          <a:lstStyle/>
          <a:p>
            <a:pPr indent="-255905"/>
            <a:r>
              <a:rPr lang="en-US" dirty="0"/>
              <a:t>Allows for sheltering of approximately 40% to 50% of a single applicant’s assets from the cost </a:t>
            </a:r>
            <a:r>
              <a:rPr lang="en-US"/>
              <a:t>of the care where an applicant is </a:t>
            </a:r>
            <a:r>
              <a:rPr lang="en-US" dirty="0"/>
              <a:t>ineligible and needs immediate nursing home </a:t>
            </a:r>
            <a:r>
              <a:rPr lang="en-US"/>
              <a:t>care.</a:t>
            </a:r>
          </a:p>
          <a:p>
            <a:pPr indent="-255905"/>
            <a:r>
              <a:rPr lang="en-US"/>
              <a:t>Effective 10/1/2020, medicaid crisis plan's will be utilized for home care Medicaid eligiblity. </a:t>
            </a:r>
            <a:endParaRPr lang="en-US" dirty="0"/>
          </a:p>
          <a:p>
            <a:pPr indent="-255905"/>
            <a:r>
              <a:rPr lang="en-US"/>
              <a:t>Combines Gifting + Special Promissory Note and/or Annuity (loan)</a:t>
            </a:r>
          </a:p>
          <a:p>
            <a:pPr marL="657860" lvl="1" indent="-246380"/>
            <a:r>
              <a:rPr lang="en-US" dirty="0"/>
              <a:t>Loaned funds are used to pay for applicants care during the period of ineligibility </a:t>
            </a:r>
          </a:p>
          <a:p>
            <a:pPr lvl="1"/>
            <a:r>
              <a:rPr lang="en-US" dirty="0"/>
              <a:t>Gifted funds are protected by end of period of ineligibility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0" y="6096000"/>
            <a:ext cx="3087226" cy="554736"/>
          </a:xfrm>
          <a:prstGeom prst="rect">
            <a:avLst/>
          </a:prstGeom>
        </p:spPr>
      </p:pic>
    </p:spTree>
    <p:extLst>
      <p:ext uri="{BB962C8B-B14F-4D97-AF65-F5344CB8AC3E}">
        <p14:creationId xmlns:p14="http://schemas.microsoft.com/office/powerpoint/2010/main" val="719815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C02CF-B634-41C0-B8EF-4A71DC99E850}"/>
              </a:ext>
            </a:extLst>
          </p:cNvPr>
          <p:cNvSpPr>
            <a:spLocks noGrp="1"/>
          </p:cNvSpPr>
          <p:nvPr>
            <p:ph type="title"/>
          </p:nvPr>
        </p:nvSpPr>
        <p:spPr/>
        <p:txBody>
          <a:bodyPr>
            <a:normAutofit fontScale="90000"/>
          </a:bodyPr>
          <a:lstStyle/>
          <a:p>
            <a:pPr algn="ctr"/>
            <a:r>
              <a:rPr lang="en-US"/>
              <a:t>Regional Rates for calculation of Penalty Period </a:t>
            </a:r>
          </a:p>
        </p:txBody>
      </p:sp>
      <p:sp>
        <p:nvSpPr>
          <p:cNvPr id="3" name="Content Placeholder 2">
            <a:extLst>
              <a:ext uri="{FF2B5EF4-FFF2-40B4-BE49-F238E27FC236}">
                <a16:creationId xmlns:a16="http://schemas.microsoft.com/office/drawing/2014/main" id="{4C781720-BFF0-45A2-9594-FEE3BB8EF4E0}"/>
              </a:ext>
            </a:extLst>
          </p:cNvPr>
          <p:cNvSpPr>
            <a:spLocks noGrp="1"/>
          </p:cNvSpPr>
          <p:nvPr>
            <p:ph sz="half" idx="1"/>
          </p:nvPr>
        </p:nvSpPr>
        <p:spPr/>
        <p:txBody>
          <a:bodyPr vert="horz" anchor="t">
            <a:normAutofit/>
          </a:bodyPr>
          <a:lstStyle/>
          <a:p>
            <a:pPr indent="-255905"/>
            <a:r>
              <a:rPr lang="en-US" sz="1800"/>
              <a:t>Northern Metropolitan $12,805</a:t>
            </a:r>
          </a:p>
          <a:p>
            <a:pPr marL="657860" lvl="1" indent="-246380"/>
            <a:r>
              <a:rPr lang="en-US" sz="1700">
                <a:solidFill>
                  <a:srgbClr val="000000"/>
                </a:solidFill>
                <a:ea typeface="+mn-lt"/>
                <a:cs typeface="+mn-lt"/>
              </a:rPr>
              <a:t>Dutchess </a:t>
            </a:r>
            <a:endParaRPr lang="en-US" sz="1700">
              <a:ea typeface="+mn-lt"/>
              <a:cs typeface="+mn-lt"/>
            </a:endParaRPr>
          </a:p>
          <a:p>
            <a:pPr marL="657860" lvl="1" indent="-246380"/>
            <a:r>
              <a:rPr lang="en-US" sz="1700">
                <a:solidFill>
                  <a:srgbClr val="000000"/>
                </a:solidFill>
                <a:ea typeface="+mn-lt"/>
                <a:cs typeface="+mn-lt"/>
              </a:rPr>
              <a:t>Orange </a:t>
            </a:r>
            <a:endParaRPr lang="en-US" sz="1700">
              <a:ea typeface="+mn-lt"/>
              <a:cs typeface="+mn-lt"/>
            </a:endParaRPr>
          </a:p>
          <a:p>
            <a:pPr marL="657860" lvl="1" indent="-246380"/>
            <a:r>
              <a:rPr lang="en-US" sz="1700">
                <a:solidFill>
                  <a:srgbClr val="000000"/>
                </a:solidFill>
                <a:ea typeface="+mn-lt"/>
                <a:cs typeface="+mn-lt"/>
              </a:rPr>
              <a:t>Putnam</a:t>
            </a:r>
            <a:endParaRPr lang="en-US" sz="1700">
              <a:ea typeface="+mn-lt"/>
              <a:cs typeface="+mn-lt"/>
            </a:endParaRPr>
          </a:p>
          <a:p>
            <a:pPr marL="657860" lvl="1" indent="-246380"/>
            <a:r>
              <a:rPr lang="en-US" sz="1700">
                <a:solidFill>
                  <a:srgbClr val="000000"/>
                </a:solidFill>
                <a:ea typeface="+mn-lt"/>
                <a:cs typeface="+mn-lt"/>
              </a:rPr>
              <a:t>Rockland</a:t>
            </a:r>
            <a:endParaRPr lang="en-US" sz="1700">
              <a:ea typeface="+mn-lt"/>
              <a:cs typeface="+mn-lt"/>
            </a:endParaRPr>
          </a:p>
          <a:p>
            <a:pPr marL="657860" lvl="1" indent="-246380"/>
            <a:r>
              <a:rPr lang="en-US" sz="1700">
                <a:solidFill>
                  <a:srgbClr val="000000"/>
                </a:solidFill>
                <a:ea typeface="+mn-lt"/>
                <a:cs typeface="+mn-lt"/>
              </a:rPr>
              <a:t>Sullivan </a:t>
            </a:r>
            <a:endParaRPr lang="en-US" sz="1700">
              <a:ea typeface="+mn-lt"/>
              <a:cs typeface="+mn-lt"/>
            </a:endParaRPr>
          </a:p>
          <a:p>
            <a:pPr marL="657860" lvl="1" indent="-246380"/>
            <a:r>
              <a:rPr lang="en-US" sz="1700">
                <a:solidFill>
                  <a:srgbClr val="000000"/>
                </a:solidFill>
                <a:ea typeface="+mn-lt"/>
                <a:cs typeface="+mn-lt"/>
              </a:rPr>
              <a:t>Ulster</a:t>
            </a:r>
            <a:endParaRPr lang="en-US" sz="1700">
              <a:ea typeface="+mn-lt"/>
              <a:cs typeface="+mn-lt"/>
            </a:endParaRPr>
          </a:p>
          <a:p>
            <a:pPr marL="657860" lvl="1" indent="-246380"/>
            <a:r>
              <a:rPr lang="en-US" sz="1700">
                <a:solidFill>
                  <a:srgbClr val="000000"/>
                </a:solidFill>
                <a:ea typeface="+mn-lt"/>
                <a:cs typeface="+mn-lt"/>
              </a:rPr>
              <a:t>Westchester</a:t>
            </a:r>
            <a:endParaRPr lang="en-US"/>
          </a:p>
          <a:p>
            <a:pPr indent="-255905"/>
            <a:r>
              <a:rPr lang="en-US" sz="1800">
                <a:solidFill>
                  <a:srgbClr val="000000"/>
                </a:solidFill>
              </a:rPr>
              <a:t>Western $10,720</a:t>
            </a:r>
            <a:endParaRPr lang="en-US" sz="1800" dirty="0">
              <a:solidFill>
                <a:srgbClr val="000000"/>
              </a:solidFill>
            </a:endParaRPr>
          </a:p>
          <a:p>
            <a:pPr indent="-255905"/>
            <a:r>
              <a:rPr lang="en-US" sz="1800">
                <a:solidFill>
                  <a:srgbClr val="000000"/>
                </a:solidFill>
              </a:rPr>
              <a:t>Central $10,451 </a:t>
            </a:r>
            <a:endParaRPr lang="en-US" sz="1800" dirty="0">
              <a:solidFill>
                <a:srgbClr val="000000"/>
              </a:solidFill>
            </a:endParaRPr>
          </a:p>
          <a:p>
            <a:pPr indent="-255905"/>
            <a:r>
              <a:rPr lang="en-US" sz="1800">
                <a:solidFill>
                  <a:srgbClr val="000000"/>
                </a:solidFill>
              </a:rPr>
              <a:t>Northeastern $11,295</a:t>
            </a:r>
            <a:endParaRPr lang="en-US" sz="1800" dirty="0">
              <a:solidFill>
                <a:srgbClr val="000000"/>
              </a:solidFill>
            </a:endParaRPr>
          </a:p>
          <a:p>
            <a:pPr marL="657860" lvl="1" indent="-246380"/>
            <a:endParaRPr lang="en-US" sz="1700" dirty="0">
              <a:solidFill>
                <a:srgbClr val="000000"/>
              </a:solidFill>
            </a:endParaRPr>
          </a:p>
          <a:p>
            <a:pPr marL="657860" lvl="1" indent="-246380"/>
            <a:endParaRPr lang="en-US" sz="1700" dirty="0">
              <a:solidFill>
                <a:srgbClr val="000000"/>
              </a:solidFill>
            </a:endParaRPr>
          </a:p>
          <a:p>
            <a:pPr marL="657860" lvl="1" indent="-246380">
              <a:buFont typeface="Arial"/>
              <a:buChar char="•"/>
            </a:pPr>
            <a:endParaRPr lang="en-US" sz="1700" dirty="0">
              <a:solidFill>
                <a:srgbClr val="000000"/>
              </a:solidFill>
            </a:endParaRPr>
          </a:p>
        </p:txBody>
      </p:sp>
      <p:sp>
        <p:nvSpPr>
          <p:cNvPr id="4" name="Content Placeholder 3">
            <a:extLst>
              <a:ext uri="{FF2B5EF4-FFF2-40B4-BE49-F238E27FC236}">
                <a16:creationId xmlns:a16="http://schemas.microsoft.com/office/drawing/2014/main" id="{B52C38C6-1D83-406D-8388-29C7A1198AEB}"/>
              </a:ext>
            </a:extLst>
          </p:cNvPr>
          <p:cNvSpPr>
            <a:spLocks noGrp="1"/>
          </p:cNvSpPr>
          <p:nvPr>
            <p:ph sz="half" idx="2"/>
          </p:nvPr>
        </p:nvSpPr>
        <p:spPr/>
        <p:txBody>
          <a:bodyPr vert="horz" anchor="t">
            <a:normAutofit/>
          </a:bodyPr>
          <a:lstStyle/>
          <a:p>
            <a:pPr indent="-255905"/>
            <a:r>
              <a:rPr lang="en-US"/>
              <a:t>New York City $12,844</a:t>
            </a:r>
          </a:p>
          <a:p>
            <a:pPr marL="657860" lvl="1" indent="-246380"/>
            <a:r>
              <a:rPr lang="en-US">
                <a:solidFill>
                  <a:srgbClr val="000000"/>
                </a:solidFill>
              </a:rPr>
              <a:t>Bronx</a:t>
            </a:r>
            <a:endParaRPr lang="en-US" dirty="0"/>
          </a:p>
          <a:p>
            <a:pPr marL="657860" lvl="1" indent="-246380"/>
            <a:r>
              <a:rPr lang="en-US">
                <a:solidFill>
                  <a:srgbClr val="000000"/>
                </a:solidFill>
              </a:rPr>
              <a:t>Kings (Brooklyn)</a:t>
            </a:r>
            <a:endParaRPr lang="en-US" dirty="0">
              <a:solidFill>
                <a:srgbClr val="000000"/>
              </a:solidFill>
            </a:endParaRPr>
          </a:p>
          <a:p>
            <a:pPr marL="657860" lvl="1" indent="-246380"/>
            <a:r>
              <a:rPr lang="en-US">
                <a:solidFill>
                  <a:srgbClr val="000000"/>
                </a:solidFill>
              </a:rPr>
              <a:t>New York (Manhattan)</a:t>
            </a:r>
            <a:endParaRPr lang="en-US" dirty="0">
              <a:solidFill>
                <a:srgbClr val="000000"/>
              </a:solidFill>
            </a:endParaRPr>
          </a:p>
          <a:p>
            <a:pPr marL="657860" lvl="1" indent="-246380"/>
            <a:r>
              <a:rPr lang="en-US">
                <a:solidFill>
                  <a:srgbClr val="000000"/>
                </a:solidFill>
              </a:rPr>
              <a:t>Queens</a:t>
            </a:r>
            <a:endParaRPr lang="en-US" dirty="0"/>
          </a:p>
          <a:p>
            <a:pPr marL="657860" lvl="1" indent="-246380"/>
            <a:r>
              <a:rPr lang="en-US">
                <a:solidFill>
                  <a:srgbClr val="000000"/>
                </a:solidFill>
              </a:rPr>
              <a:t>Richmond </a:t>
            </a:r>
            <a:endParaRPr lang="en-US" dirty="0"/>
          </a:p>
          <a:p>
            <a:pPr indent="-255905"/>
            <a:r>
              <a:rPr lang="en-US"/>
              <a:t>Long Island $13,407</a:t>
            </a:r>
          </a:p>
          <a:p>
            <a:pPr marL="657860" lvl="1" indent="-246380"/>
            <a:r>
              <a:rPr lang="en-US">
                <a:solidFill>
                  <a:srgbClr val="000000"/>
                </a:solidFill>
              </a:rPr>
              <a:t>Nassau </a:t>
            </a:r>
            <a:endParaRPr lang="en-US" dirty="0"/>
          </a:p>
          <a:p>
            <a:pPr marL="657860" lvl="1" indent="-246380"/>
            <a:r>
              <a:rPr lang="en-US">
                <a:solidFill>
                  <a:srgbClr val="000000"/>
                </a:solidFill>
              </a:rPr>
              <a:t>Suffolk</a:t>
            </a:r>
            <a:endParaRPr lang="en-US" dirty="0">
              <a:solidFill>
                <a:srgbClr val="000000"/>
              </a:solidFill>
            </a:endParaRPr>
          </a:p>
          <a:p>
            <a:pPr indent="-255905"/>
            <a:r>
              <a:rPr lang="en-US"/>
              <a:t>Rochester $12,460</a:t>
            </a:r>
            <a:endParaRPr lang="en-US" dirty="0"/>
          </a:p>
        </p:txBody>
      </p:sp>
      <p:pic>
        <p:nvPicPr>
          <p:cNvPr id="5" name="Picture 4">
            <a:extLst>
              <a:ext uri="{FF2B5EF4-FFF2-40B4-BE49-F238E27FC236}">
                <a16:creationId xmlns:a16="http://schemas.microsoft.com/office/drawing/2014/main" id="{109C2D01-03AA-4512-B196-5E838EB33E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3539593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382000" cy="1069848"/>
          </a:xfrm>
        </p:spPr>
        <p:txBody>
          <a:bodyPr/>
          <a:lstStyle/>
          <a:p>
            <a:pPr algn="ctr"/>
            <a:r>
              <a:rPr lang="en-US"/>
              <a:t>The Cost of Long Term Care </a:t>
            </a:r>
          </a:p>
        </p:txBody>
      </p:sp>
      <p:sp>
        <p:nvSpPr>
          <p:cNvPr id="4" name="Text Placeholder 3"/>
          <p:cNvSpPr>
            <a:spLocks noGrp="1"/>
          </p:cNvSpPr>
          <p:nvPr>
            <p:ph type="body" idx="1"/>
          </p:nvPr>
        </p:nvSpPr>
        <p:spPr/>
        <p:txBody>
          <a:bodyPr/>
          <a:lstStyle/>
          <a:p>
            <a:r>
              <a:rPr lang="en-US"/>
              <a:t>Cost of Nursing Home Care</a:t>
            </a:r>
          </a:p>
        </p:txBody>
      </p:sp>
      <p:sp>
        <p:nvSpPr>
          <p:cNvPr id="6" name="Text Placeholder 5"/>
          <p:cNvSpPr>
            <a:spLocks noGrp="1"/>
          </p:cNvSpPr>
          <p:nvPr>
            <p:ph type="body" sz="half" idx="3"/>
          </p:nvPr>
        </p:nvSpPr>
        <p:spPr/>
        <p:txBody>
          <a:bodyPr/>
          <a:lstStyle/>
          <a:p>
            <a:r>
              <a:rPr lang="en-US"/>
              <a:t>Cost of Home Care</a:t>
            </a:r>
          </a:p>
        </p:txBody>
      </p:sp>
      <p:sp>
        <p:nvSpPr>
          <p:cNvPr id="5" name="Content Placeholder 4"/>
          <p:cNvSpPr>
            <a:spLocks noGrp="1"/>
          </p:cNvSpPr>
          <p:nvPr>
            <p:ph sz="quarter" idx="2"/>
          </p:nvPr>
        </p:nvSpPr>
        <p:spPr/>
        <p:txBody>
          <a:bodyPr/>
          <a:lstStyle/>
          <a:p>
            <a:r>
              <a:rPr lang="en-US"/>
              <a:t>NY: </a:t>
            </a:r>
          </a:p>
          <a:p>
            <a:pPr lvl="1"/>
            <a:r>
              <a:rPr lang="en-US"/>
              <a:t>Westchester: Approx. $177,000/year</a:t>
            </a:r>
          </a:p>
          <a:p>
            <a:pPr lvl="1"/>
            <a:r>
              <a:rPr lang="en-US"/>
              <a:t>NYC: $191,000/year </a:t>
            </a:r>
          </a:p>
          <a:p>
            <a:pPr lvl="1"/>
            <a:r>
              <a:rPr lang="en-US"/>
              <a:t>Long Island: $191,000/year</a:t>
            </a:r>
          </a:p>
          <a:p>
            <a:r>
              <a:rPr lang="en-US"/>
              <a:t>CT: </a:t>
            </a:r>
          </a:p>
          <a:p>
            <a:pPr lvl="1"/>
            <a:r>
              <a:rPr lang="en-US"/>
              <a:t>$146,000/year</a:t>
            </a:r>
          </a:p>
          <a:p>
            <a:r>
              <a:rPr lang="en-US"/>
              <a:t>NJ: </a:t>
            </a:r>
          </a:p>
          <a:p>
            <a:pPr lvl="1"/>
            <a:r>
              <a:rPr lang="en-US"/>
              <a:t>$110,000/year</a:t>
            </a:r>
          </a:p>
        </p:txBody>
      </p:sp>
      <p:sp>
        <p:nvSpPr>
          <p:cNvPr id="7" name="Content Placeholder 6"/>
          <p:cNvSpPr>
            <a:spLocks noGrp="1"/>
          </p:cNvSpPr>
          <p:nvPr>
            <p:ph sz="quarter" idx="4"/>
          </p:nvPr>
        </p:nvSpPr>
        <p:spPr/>
        <p:txBody>
          <a:bodyPr/>
          <a:lstStyle/>
          <a:p>
            <a:r>
              <a:rPr lang="en-US"/>
              <a:t>Approx. $21/hour </a:t>
            </a:r>
          </a:p>
          <a:p>
            <a:r>
              <a:rPr lang="en-US"/>
              <a:t>If receiving 8 hours of care per day, seven days a week</a:t>
            </a:r>
          </a:p>
          <a:p>
            <a:pPr lvl="1"/>
            <a:r>
              <a:rPr lang="en-US"/>
              <a:t>$61,320/year </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0" y="6096000"/>
            <a:ext cx="3087226" cy="554736"/>
          </a:xfrm>
          <a:prstGeom prst="rect">
            <a:avLst/>
          </a:prstGeom>
        </p:spPr>
      </p:pic>
    </p:spTree>
    <p:extLst>
      <p:ext uri="{BB962C8B-B14F-4D97-AF65-F5344CB8AC3E}">
        <p14:creationId xmlns:p14="http://schemas.microsoft.com/office/powerpoint/2010/main" val="541288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A58F-8509-4E10-BE3B-87B902693982}"/>
              </a:ext>
            </a:extLst>
          </p:cNvPr>
          <p:cNvSpPr>
            <a:spLocks noGrp="1"/>
          </p:cNvSpPr>
          <p:nvPr>
            <p:ph type="title"/>
          </p:nvPr>
        </p:nvSpPr>
        <p:spPr/>
        <p:txBody>
          <a:bodyPr/>
          <a:lstStyle/>
          <a:p>
            <a:r>
              <a:rPr lang="en-US"/>
              <a:t>When will the penalty commence?</a:t>
            </a:r>
          </a:p>
        </p:txBody>
      </p:sp>
      <p:sp>
        <p:nvSpPr>
          <p:cNvPr id="3" name="Content Placeholder 2">
            <a:extLst>
              <a:ext uri="{FF2B5EF4-FFF2-40B4-BE49-F238E27FC236}">
                <a16:creationId xmlns:a16="http://schemas.microsoft.com/office/drawing/2014/main" id="{167ABD8E-B148-4B24-B304-985FAD7C7ADA}"/>
              </a:ext>
            </a:extLst>
          </p:cNvPr>
          <p:cNvSpPr>
            <a:spLocks noGrp="1"/>
          </p:cNvSpPr>
          <p:nvPr>
            <p:ph idx="1"/>
          </p:nvPr>
        </p:nvSpPr>
        <p:spPr/>
        <p:txBody>
          <a:bodyPr vert="horz" anchor="t">
            <a:normAutofit/>
          </a:bodyPr>
          <a:lstStyle/>
          <a:p>
            <a:pPr indent="-255905"/>
            <a:r>
              <a:rPr lang="en-US">
                <a:ea typeface="+mn-lt"/>
                <a:cs typeface="+mn-lt"/>
              </a:rPr>
              <a:t>Social Services Law §366 </a:t>
            </a:r>
            <a:r>
              <a:rPr lang="en-US" err="1">
                <a:ea typeface="+mn-lt"/>
                <a:cs typeface="+mn-lt"/>
              </a:rPr>
              <a:t>subd</a:t>
            </a:r>
            <a:r>
              <a:rPr lang="en-US">
                <a:ea typeface="+mn-lt"/>
                <a:cs typeface="+mn-lt"/>
              </a:rPr>
              <a:t>. 5 (e) (5) provides that "The period of ineligibility shall begin...the first day the otherwise eligible individual is receiving services for which medical assistance coverage would be available based on an approved application for such care but for..." the transfer penalty.</a:t>
            </a:r>
          </a:p>
          <a:p>
            <a:pPr indent="-255905"/>
            <a:endParaRPr lang="en-US"/>
          </a:p>
        </p:txBody>
      </p:sp>
      <p:pic>
        <p:nvPicPr>
          <p:cNvPr id="4" name="Picture 3">
            <a:extLst>
              <a:ext uri="{FF2B5EF4-FFF2-40B4-BE49-F238E27FC236}">
                <a16:creationId xmlns:a16="http://schemas.microsoft.com/office/drawing/2014/main" id="{825F0C34-5423-4445-9C6A-A2C692B746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1841970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B47EA-A8BA-4FE0-9CAB-0BAC2A11F5F8}"/>
              </a:ext>
            </a:extLst>
          </p:cNvPr>
          <p:cNvSpPr>
            <a:spLocks noGrp="1"/>
          </p:cNvSpPr>
          <p:nvPr>
            <p:ph type="title"/>
          </p:nvPr>
        </p:nvSpPr>
        <p:spPr/>
        <p:txBody>
          <a:bodyPr>
            <a:normAutofit/>
          </a:bodyPr>
          <a:lstStyle/>
          <a:p>
            <a:r>
              <a:rPr lang="en-US" dirty="0"/>
              <a:t>What Can You Do to Prepare? </a:t>
            </a:r>
          </a:p>
        </p:txBody>
      </p:sp>
      <p:sp>
        <p:nvSpPr>
          <p:cNvPr id="3" name="Content Placeholder 2">
            <a:extLst>
              <a:ext uri="{FF2B5EF4-FFF2-40B4-BE49-F238E27FC236}">
                <a16:creationId xmlns:a16="http://schemas.microsoft.com/office/drawing/2014/main" id="{F0181B74-6F64-4E97-A24E-3B132CE27AA6}"/>
              </a:ext>
            </a:extLst>
          </p:cNvPr>
          <p:cNvSpPr>
            <a:spLocks noGrp="1"/>
          </p:cNvSpPr>
          <p:nvPr>
            <p:ph idx="1"/>
          </p:nvPr>
        </p:nvSpPr>
        <p:spPr/>
        <p:txBody>
          <a:bodyPr/>
          <a:lstStyle/>
          <a:p>
            <a:r>
              <a:rPr lang="en-US" dirty="0"/>
              <a:t>Long Term Care Planning Options &amp; Impact of </a:t>
            </a:r>
            <a:r>
              <a:rPr lang="en-US" dirty="0" err="1"/>
              <a:t>Covid</a:t>
            </a:r>
            <a:r>
              <a:rPr lang="en-US" dirty="0"/>
              <a:t> 19 </a:t>
            </a:r>
          </a:p>
          <a:p>
            <a:pPr lvl="1"/>
            <a:r>
              <a:rPr lang="en-US" dirty="0"/>
              <a:t>Long Term Care Insurance </a:t>
            </a:r>
          </a:p>
          <a:p>
            <a:pPr lvl="1"/>
            <a:r>
              <a:rPr lang="en-US" dirty="0"/>
              <a:t>Medicaid Eligibility </a:t>
            </a:r>
          </a:p>
          <a:p>
            <a:pPr lvl="1"/>
            <a:r>
              <a:rPr lang="en-US" dirty="0"/>
              <a:t>Self-Funding </a:t>
            </a:r>
          </a:p>
          <a:p>
            <a:pPr lvl="1"/>
            <a:r>
              <a:rPr lang="en-US" dirty="0"/>
              <a:t>Family Assistance </a:t>
            </a:r>
          </a:p>
          <a:p>
            <a:pPr lvl="1"/>
            <a:r>
              <a:rPr lang="en-US" dirty="0"/>
              <a:t>Nursing Home </a:t>
            </a:r>
          </a:p>
          <a:p>
            <a:pPr lvl="1"/>
            <a:r>
              <a:rPr lang="en-US" dirty="0"/>
              <a:t>Assisted Living </a:t>
            </a:r>
          </a:p>
        </p:txBody>
      </p:sp>
      <p:pic>
        <p:nvPicPr>
          <p:cNvPr id="4" name="Picture 3">
            <a:extLst>
              <a:ext uri="{FF2B5EF4-FFF2-40B4-BE49-F238E27FC236}">
                <a16:creationId xmlns:a16="http://schemas.microsoft.com/office/drawing/2014/main" id="{383764E0-1252-476A-A1E2-B8620C2BAE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1188918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E4174-2CCE-4902-8DA1-C3A444F3778D}"/>
              </a:ext>
            </a:extLst>
          </p:cNvPr>
          <p:cNvSpPr>
            <a:spLocks noGrp="1"/>
          </p:cNvSpPr>
          <p:nvPr>
            <p:ph type="title"/>
          </p:nvPr>
        </p:nvSpPr>
        <p:spPr/>
        <p:txBody>
          <a:bodyPr/>
          <a:lstStyle/>
          <a:p>
            <a:r>
              <a:rPr lang="en-US" dirty="0"/>
              <a:t>Long Term Care Insurance </a:t>
            </a:r>
          </a:p>
        </p:txBody>
      </p:sp>
      <p:sp>
        <p:nvSpPr>
          <p:cNvPr id="3" name="Content Placeholder 2">
            <a:extLst>
              <a:ext uri="{FF2B5EF4-FFF2-40B4-BE49-F238E27FC236}">
                <a16:creationId xmlns:a16="http://schemas.microsoft.com/office/drawing/2014/main" id="{49641A31-0772-4001-B89B-8926898B643A}"/>
              </a:ext>
            </a:extLst>
          </p:cNvPr>
          <p:cNvSpPr>
            <a:spLocks noGrp="1"/>
          </p:cNvSpPr>
          <p:nvPr>
            <p:ph idx="1"/>
          </p:nvPr>
        </p:nvSpPr>
        <p:spPr/>
        <p:txBody>
          <a:bodyPr/>
          <a:lstStyle/>
          <a:p>
            <a:r>
              <a:rPr lang="en-US" dirty="0">
                <a:sym typeface="Wingdings" panose="05000000000000000000" pitchFamily="2" charset="2"/>
              </a:rPr>
              <a:t>Provides either a daily dollar amount or a pool of money that is available to pay for care at home or in a nursing home </a:t>
            </a:r>
          </a:p>
          <a:p>
            <a:r>
              <a:rPr lang="en-US" dirty="0">
                <a:sym typeface="Wingdings" panose="05000000000000000000" pitchFamily="2" charset="2"/>
              </a:rPr>
              <a:t>Allows individual to qualify for Medicaid without regard to assets or transfers when all benefits under the policy have been exhausted </a:t>
            </a:r>
          </a:p>
          <a:p>
            <a:pPr lvl="1"/>
            <a:r>
              <a:rPr lang="en-US" dirty="0">
                <a:sym typeface="Wingdings" panose="05000000000000000000" pitchFamily="2" charset="2"/>
              </a:rPr>
              <a:t>Income still must be applied toward cost of care </a:t>
            </a:r>
            <a:endParaRPr lang="en-US" dirty="0"/>
          </a:p>
          <a:p>
            <a:endParaRPr lang="en-US" dirty="0"/>
          </a:p>
        </p:txBody>
      </p:sp>
      <p:pic>
        <p:nvPicPr>
          <p:cNvPr id="4" name="Picture 3">
            <a:extLst>
              <a:ext uri="{FF2B5EF4-FFF2-40B4-BE49-F238E27FC236}">
                <a16:creationId xmlns:a16="http://schemas.microsoft.com/office/drawing/2014/main" id="{4A573101-79F8-456F-9DBA-7F0196880BD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23918959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499D2-57BD-4D0B-9436-2048CB0928B4}"/>
              </a:ext>
            </a:extLst>
          </p:cNvPr>
          <p:cNvSpPr>
            <a:spLocks noGrp="1"/>
          </p:cNvSpPr>
          <p:nvPr>
            <p:ph type="title"/>
          </p:nvPr>
        </p:nvSpPr>
        <p:spPr/>
        <p:txBody>
          <a:bodyPr>
            <a:normAutofit fontScale="90000"/>
          </a:bodyPr>
          <a:lstStyle/>
          <a:p>
            <a:pPr algn="ctr"/>
            <a:r>
              <a:rPr lang="en-US" dirty="0"/>
              <a:t>Irrevocable Medicaid Asset Protection Trust </a:t>
            </a:r>
          </a:p>
        </p:txBody>
      </p:sp>
      <p:sp>
        <p:nvSpPr>
          <p:cNvPr id="3" name="Content Placeholder 2">
            <a:extLst>
              <a:ext uri="{FF2B5EF4-FFF2-40B4-BE49-F238E27FC236}">
                <a16:creationId xmlns:a16="http://schemas.microsoft.com/office/drawing/2014/main" id="{40E840D0-7C4A-468F-8E29-FC2952DBB134}"/>
              </a:ext>
            </a:extLst>
          </p:cNvPr>
          <p:cNvSpPr>
            <a:spLocks noGrp="1"/>
          </p:cNvSpPr>
          <p:nvPr>
            <p:ph idx="1"/>
          </p:nvPr>
        </p:nvSpPr>
        <p:spPr/>
        <p:txBody>
          <a:bodyPr>
            <a:normAutofit fontScale="85000" lnSpcReduction="10000"/>
          </a:bodyPr>
          <a:lstStyle/>
          <a:p>
            <a:r>
              <a:rPr lang="en-US" dirty="0"/>
              <a:t>Benefits: </a:t>
            </a:r>
          </a:p>
          <a:p>
            <a:pPr lvl="1"/>
            <a:r>
              <a:rPr lang="en-US" dirty="0"/>
              <a:t>5 years after transfer occurs property and assets are protected for Nursing Home Medicaid eligibility purposes </a:t>
            </a:r>
          </a:p>
          <a:p>
            <a:pPr lvl="1"/>
            <a:r>
              <a:rPr lang="en-US" dirty="0"/>
              <a:t>2 and ½ years after transfer occurs property and assets are protected for Home Care Medicaid eligibility purposes </a:t>
            </a:r>
          </a:p>
          <a:p>
            <a:pPr lvl="1"/>
            <a:r>
              <a:rPr lang="en-US" dirty="0"/>
              <a:t>The transfer allows the transferee to receive the premises with a stepped up cost basis upon the death of the transferor, through the reservation of the life estate to the grantor</a:t>
            </a:r>
          </a:p>
          <a:p>
            <a:pPr lvl="1"/>
            <a:r>
              <a:rPr lang="en-US" dirty="0"/>
              <a:t>Allows property to be sold during transferor’s lifetime without income tax consequences </a:t>
            </a:r>
          </a:p>
          <a:p>
            <a:pPr lvl="1"/>
            <a:r>
              <a:rPr lang="en-US" dirty="0"/>
              <a:t>The personal residence exclusion of $250,000 if single, or $500,000 if married, is still available </a:t>
            </a:r>
          </a:p>
          <a:p>
            <a:endParaRPr lang="en-US" dirty="0"/>
          </a:p>
        </p:txBody>
      </p:sp>
      <p:pic>
        <p:nvPicPr>
          <p:cNvPr id="4" name="Picture 3">
            <a:extLst>
              <a:ext uri="{FF2B5EF4-FFF2-40B4-BE49-F238E27FC236}">
                <a16:creationId xmlns:a16="http://schemas.microsoft.com/office/drawing/2014/main" id="{6B6D0133-138C-42EB-9E3E-531052A1B88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40856551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A1575-F403-4259-BC66-15D0361FCFA9}"/>
              </a:ext>
            </a:extLst>
          </p:cNvPr>
          <p:cNvSpPr>
            <a:spLocks noGrp="1"/>
          </p:cNvSpPr>
          <p:nvPr>
            <p:ph type="title"/>
          </p:nvPr>
        </p:nvSpPr>
        <p:spPr/>
        <p:txBody>
          <a:bodyPr/>
          <a:lstStyle/>
          <a:p>
            <a:r>
              <a:rPr lang="en-US" dirty="0"/>
              <a:t>Medicaid Asset Protection Trusts </a:t>
            </a:r>
          </a:p>
        </p:txBody>
      </p:sp>
      <p:sp>
        <p:nvSpPr>
          <p:cNvPr id="3" name="Content Placeholder 2">
            <a:extLst>
              <a:ext uri="{FF2B5EF4-FFF2-40B4-BE49-F238E27FC236}">
                <a16:creationId xmlns:a16="http://schemas.microsoft.com/office/drawing/2014/main" id="{7ACE8413-6850-4195-A45E-9E7CB3838BB8}"/>
              </a:ext>
            </a:extLst>
          </p:cNvPr>
          <p:cNvSpPr>
            <a:spLocks noGrp="1"/>
          </p:cNvSpPr>
          <p:nvPr>
            <p:ph idx="1"/>
          </p:nvPr>
        </p:nvSpPr>
        <p:spPr/>
        <p:txBody>
          <a:bodyPr/>
          <a:lstStyle/>
          <a:p>
            <a:r>
              <a:rPr lang="en-US" dirty="0"/>
              <a:t>Detriments </a:t>
            </a:r>
          </a:p>
          <a:p>
            <a:pPr lvl="1"/>
            <a:r>
              <a:rPr lang="en-US" dirty="0"/>
              <a:t>The transfer is a taxable gift of a future interest</a:t>
            </a:r>
          </a:p>
          <a:p>
            <a:pPr lvl="1"/>
            <a:r>
              <a:rPr lang="en-US" dirty="0"/>
              <a:t>No annual exclusion is available </a:t>
            </a:r>
          </a:p>
          <a:p>
            <a:pPr lvl="1"/>
            <a:r>
              <a:rPr lang="en-US" dirty="0"/>
              <a:t>If a limited power of appointment is retained, the gift to the trust is incomplete </a:t>
            </a:r>
          </a:p>
          <a:p>
            <a:pPr lvl="1"/>
            <a:r>
              <a:rPr lang="en-US" dirty="0"/>
              <a:t>The assets are still includible in the Grantor’s taxable estate </a:t>
            </a:r>
          </a:p>
          <a:p>
            <a:pPr lvl="1"/>
            <a:r>
              <a:rPr lang="en-US" dirty="0"/>
              <a:t>Planning should be considered early- when one is healthy and not likely to need long term care at home or in nursing home. </a:t>
            </a:r>
          </a:p>
          <a:p>
            <a:endParaRPr lang="en-US" dirty="0"/>
          </a:p>
        </p:txBody>
      </p:sp>
      <p:pic>
        <p:nvPicPr>
          <p:cNvPr id="4" name="Picture 3">
            <a:extLst>
              <a:ext uri="{FF2B5EF4-FFF2-40B4-BE49-F238E27FC236}">
                <a16:creationId xmlns:a16="http://schemas.microsoft.com/office/drawing/2014/main" id="{935CB03B-88FC-4212-8357-66678EDCBE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273865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1066800"/>
          </a:xfrm>
        </p:spPr>
        <p:txBody>
          <a:bodyPr/>
          <a:lstStyle/>
          <a:p>
            <a:pPr algn="ctr"/>
            <a:r>
              <a:rPr lang="en-US"/>
              <a:t>How to Implement a Plan</a:t>
            </a:r>
          </a:p>
        </p:txBody>
      </p:sp>
      <p:sp>
        <p:nvSpPr>
          <p:cNvPr id="3" name="Content Placeholder 2"/>
          <p:cNvSpPr>
            <a:spLocks noGrp="1"/>
          </p:cNvSpPr>
          <p:nvPr>
            <p:ph idx="1"/>
          </p:nvPr>
        </p:nvSpPr>
        <p:spPr>
          <a:xfrm>
            <a:off x="381000" y="1447800"/>
            <a:ext cx="8229600" cy="4839511"/>
          </a:xfrm>
        </p:spPr>
        <p:txBody>
          <a:bodyPr vert="horz" anchor="t">
            <a:normAutofit/>
          </a:bodyPr>
          <a:lstStyle/>
          <a:p>
            <a:pPr indent="-255905"/>
            <a:r>
              <a:rPr lang="en-US" dirty="0"/>
              <a:t>Physically organize your affairs </a:t>
            </a:r>
            <a:endParaRPr lang="en-US"/>
          </a:p>
          <a:p>
            <a:pPr marL="657860" lvl="1" indent="-246380"/>
            <a:r>
              <a:rPr lang="en-US" dirty="0"/>
              <a:t>Create files/folders (paper and/or digital) </a:t>
            </a:r>
          </a:p>
          <a:p>
            <a:pPr marL="657860" lvl="1" indent="-246380"/>
            <a:r>
              <a:rPr lang="en-US" dirty="0"/>
              <a:t>Organize and keep 8 years of financial and bank records</a:t>
            </a:r>
          </a:p>
          <a:p>
            <a:pPr indent="-255905"/>
            <a:r>
              <a:rPr lang="en-US" dirty="0">
                <a:solidFill>
                  <a:srgbClr val="000000"/>
                </a:solidFill>
              </a:rPr>
              <a:t>Ensure you have a Durable General Power of Attorney with broad gifting powers for Medicaid crisis plan</a:t>
            </a:r>
            <a:endParaRPr lang="en-US" dirty="0"/>
          </a:p>
          <a:p>
            <a:pPr indent="-255905"/>
            <a:r>
              <a:rPr lang="en-US" dirty="0"/>
              <a:t>Contact an elder law attorney before filing any home care and/or nursing home Medicaid application</a:t>
            </a:r>
          </a:p>
          <a:p>
            <a:pPr indent="-255905"/>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0" y="6096000"/>
            <a:ext cx="3087226" cy="554736"/>
          </a:xfrm>
          <a:prstGeom prst="rect">
            <a:avLst/>
          </a:prstGeom>
        </p:spPr>
      </p:pic>
    </p:spTree>
    <p:extLst>
      <p:ext uri="{BB962C8B-B14F-4D97-AF65-F5344CB8AC3E}">
        <p14:creationId xmlns:p14="http://schemas.microsoft.com/office/powerpoint/2010/main" val="3034173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		</a:t>
            </a:r>
          </a:p>
        </p:txBody>
      </p:sp>
      <p:sp>
        <p:nvSpPr>
          <p:cNvPr id="3" name="Content Placeholder 2"/>
          <p:cNvSpPr>
            <a:spLocks noGrp="1"/>
          </p:cNvSpPr>
          <p:nvPr>
            <p:ph idx="1"/>
          </p:nvPr>
        </p:nvSpPr>
        <p:spPr/>
        <p:txBody>
          <a:bodyPr/>
          <a:lstStyle/>
          <a:p>
            <a:r>
              <a:rPr lang="en-US" dirty="0"/>
              <a:t>Anthony J. Enea, Esq.</a:t>
            </a:r>
          </a:p>
          <a:p>
            <a:pPr marL="109728" indent="0">
              <a:buNone/>
            </a:pPr>
            <a:r>
              <a:rPr lang="en-US" dirty="0"/>
              <a:t>   Enea, Scanlan &amp; </a:t>
            </a:r>
            <a:r>
              <a:rPr lang="en-US" dirty="0" err="1"/>
              <a:t>Sirignano</a:t>
            </a:r>
            <a:r>
              <a:rPr lang="en-US" dirty="0"/>
              <a:t>, LLP </a:t>
            </a:r>
          </a:p>
          <a:p>
            <a:pPr marL="109728" indent="0">
              <a:buNone/>
            </a:pPr>
            <a:r>
              <a:rPr lang="en-US" dirty="0"/>
              <a:t>   245 Main Street, White Plains New York 10601</a:t>
            </a:r>
          </a:p>
          <a:p>
            <a:r>
              <a:rPr lang="en-US" dirty="0"/>
              <a:t>(914) 948-1500</a:t>
            </a:r>
          </a:p>
          <a:p>
            <a:r>
              <a:rPr lang="en-US" dirty="0">
                <a:hlinkClick r:id="rId2"/>
              </a:rPr>
              <a:t>www.esslawfirm.com</a:t>
            </a:r>
            <a:endParaRPr lang="en-US" dirty="0"/>
          </a:p>
          <a:p>
            <a:r>
              <a:rPr lang="en-US" dirty="0">
                <a:hlinkClick r:id="rId3"/>
              </a:rPr>
              <a:t>https://www.facebook.com/EneaScanlanSirignanoLLP/?ref=hl</a:t>
            </a:r>
            <a:endParaRPr lang="en-US" dirty="0"/>
          </a:p>
          <a:p>
            <a:endParaRPr lang="en-US" dirty="0"/>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67400" y="6096000"/>
            <a:ext cx="3087226" cy="554736"/>
          </a:xfrm>
          <a:prstGeom prst="rect">
            <a:avLst/>
          </a:prstGeom>
        </p:spPr>
      </p:pic>
    </p:spTree>
    <p:extLst>
      <p:ext uri="{BB962C8B-B14F-4D97-AF65-F5344CB8AC3E}">
        <p14:creationId xmlns:p14="http://schemas.microsoft.com/office/powerpoint/2010/main" val="3093846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fontScale="90000"/>
          </a:bodyPr>
          <a:lstStyle/>
          <a:p>
            <a:pPr algn="ctr"/>
            <a:r>
              <a:rPr lang="en-US"/>
              <a:t>How Can I Limit the Cost of my Care?</a:t>
            </a:r>
          </a:p>
        </p:txBody>
      </p:sp>
      <p:sp>
        <p:nvSpPr>
          <p:cNvPr id="7" name="Content Placeholder 6"/>
          <p:cNvSpPr>
            <a:spLocks noGrp="1"/>
          </p:cNvSpPr>
          <p:nvPr>
            <p:ph idx="1"/>
          </p:nvPr>
        </p:nvSpPr>
        <p:spPr>
          <a:xfrm>
            <a:off x="457200" y="1784743"/>
            <a:ext cx="8229600" cy="4325112"/>
          </a:xfrm>
        </p:spPr>
        <p:txBody>
          <a:bodyPr vert="horz" anchor="t">
            <a:normAutofit/>
          </a:bodyPr>
          <a:lstStyle/>
          <a:p>
            <a:pPr indent="-255905"/>
            <a:r>
              <a:rPr lang="en-US" dirty="0"/>
              <a:t>Medicaid Eligibility </a:t>
            </a:r>
          </a:p>
          <a:p>
            <a:pPr indent="-255905"/>
            <a:r>
              <a:rPr lang="en-US" dirty="0"/>
              <a:t>Long Term Care Insurance</a:t>
            </a:r>
          </a:p>
          <a:p>
            <a:pPr marL="971550" lvl="1" indent="-514350">
              <a:buAutoNum type="alphaLcParenBoth"/>
            </a:pPr>
            <a:r>
              <a:rPr lang="en-US" dirty="0"/>
              <a:t>State Certified Policies </a:t>
            </a:r>
          </a:p>
          <a:p>
            <a:pPr marL="971550" lvl="1" indent="-514350">
              <a:buAutoNum type="alphaLcParenBoth"/>
            </a:pPr>
            <a:r>
              <a:rPr lang="en-US" dirty="0"/>
              <a:t>Straight Long-Term Care Coverage</a:t>
            </a:r>
          </a:p>
          <a:p>
            <a:pPr marL="971550" lvl="1" indent="-514350">
              <a:buAutoNum type="alphaLcParenBoth"/>
            </a:pPr>
            <a:r>
              <a:rPr lang="en-US" dirty="0"/>
              <a:t>Hybrid Policies</a:t>
            </a:r>
          </a:p>
          <a:p>
            <a:pPr marL="621792" indent="-457200"/>
            <a:r>
              <a:rPr lang="en-US" dirty="0"/>
              <a:t>Advanced Long Term Care Planning </a:t>
            </a:r>
          </a:p>
          <a:p>
            <a:pPr marL="914400" lvl="1" indent="-457200"/>
            <a:r>
              <a:rPr lang="en-US" dirty="0"/>
              <a:t>Medicaid Asset Protection Trust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0" y="6096000"/>
            <a:ext cx="3087226" cy="554736"/>
          </a:xfrm>
          <a:prstGeom prst="rect">
            <a:avLst/>
          </a:prstGeom>
        </p:spPr>
      </p:pic>
    </p:spTree>
    <p:extLst>
      <p:ext uri="{BB962C8B-B14F-4D97-AF65-F5344CB8AC3E}">
        <p14:creationId xmlns:p14="http://schemas.microsoft.com/office/powerpoint/2010/main" val="2855802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fontScale="90000"/>
          </a:bodyPr>
          <a:lstStyle/>
          <a:p>
            <a:pPr algn="ctr"/>
            <a:r>
              <a:rPr lang="en-US" sz="2700"/>
              <a:t>Medicaid Eligibility</a:t>
            </a:r>
            <a:br>
              <a:rPr lang="en-US"/>
            </a:br>
            <a:r>
              <a:rPr lang="en-US"/>
              <a:t>Federal Requirements</a:t>
            </a:r>
          </a:p>
        </p:txBody>
      </p:sp>
      <p:sp>
        <p:nvSpPr>
          <p:cNvPr id="3" name="Content Placeholder 2"/>
          <p:cNvSpPr>
            <a:spLocks noGrp="1"/>
          </p:cNvSpPr>
          <p:nvPr>
            <p:ph idx="1"/>
          </p:nvPr>
        </p:nvSpPr>
        <p:spPr>
          <a:xfrm>
            <a:off x="457200" y="2048256"/>
            <a:ext cx="8229600" cy="4325112"/>
          </a:xfrm>
        </p:spPr>
        <p:txBody>
          <a:bodyPr/>
          <a:lstStyle/>
          <a:p>
            <a:r>
              <a:rPr lang="en-US"/>
              <a:t>Must be a US citizen or permanent lawful resident </a:t>
            </a:r>
          </a:p>
          <a:p>
            <a:r>
              <a:rPr lang="en-US"/>
              <a:t>Must be 65 or older or disabled as defined by state’s Medicaid provision </a:t>
            </a:r>
          </a:p>
          <a:p>
            <a:r>
              <a:rPr lang="en-US"/>
              <a:t>Must be a resident of the state and county where the application is filed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0" y="6096000"/>
            <a:ext cx="3087226" cy="554736"/>
          </a:xfrm>
          <a:prstGeom prst="rect">
            <a:avLst/>
          </a:prstGeom>
        </p:spPr>
      </p:pic>
    </p:spTree>
    <p:extLst>
      <p:ext uri="{BB962C8B-B14F-4D97-AF65-F5344CB8AC3E}">
        <p14:creationId xmlns:p14="http://schemas.microsoft.com/office/powerpoint/2010/main" val="2477841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153400" cy="990600"/>
          </a:xfrm>
        </p:spPr>
        <p:txBody>
          <a:bodyPr>
            <a:normAutofit fontScale="90000"/>
          </a:bodyPr>
          <a:lstStyle/>
          <a:p>
            <a:pPr algn="ctr"/>
            <a:r>
              <a:rPr lang="en-US" sz="2700"/>
              <a:t>Medicaid Eligibility Example</a:t>
            </a:r>
            <a:br>
              <a:rPr lang="en-US"/>
            </a:br>
            <a:r>
              <a:rPr lang="en-US" sz="3800"/>
              <a:t>New York State Resource/Income Requirements</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236104171"/>
              </p:ext>
            </p:extLst>
          </p:nvPr>
        </p:nvGraphicFramePr>
        <p:xfrm>
          <a:off x="533400" y="1905000"/>
          <a:ext cx="7924800" cy="3998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867400" y="6096000"/>
            <a:ext cx="3087226" cy="554736"/>
          </a:xfrm>
          <a:prstGeom prst="rect">
            <a:avLst/>
          </a:prstGeom>
        </p:spPr>
      </p:pic>
    </p:spTree>
    <p:extLst>
      <p:ext uri="{BB962C8B-B14F-4D97-AF65-F5344CB8AC3E}">
        <p14:creationId xmlns:p14="http://schemas.microsoft.com/office/powerpoint/2010/main" val="3014691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fontScale="90000"/>
          </a:bodyPr>
          <a:lstStyle/>
          <a:p>
            <a:pPr algn="ctr"/>
            <a:r>
              <a:rPr lang="en-US" sz="2700"/>
              <a:t>Medicaid Eligibility </a:t>
            </a:r>
            <a:br>
              <a:rPr lang="en-US"/>
            </a:br>
            <a:r>
              <a:rPr lang="en-US"/>
              <a:t>Spousal Refusal </a:t>
            </a:r>
          </a:p>
        </p:txBody>
      </p:sp>
      <p:sp>
        <p:nvSpPr>
          <p:cNvPr id="3" name="Content Placeholder 2"/>
          <p:cNvSpPr>
            <a:spLocks noGrp="1"/>
          </p:cNvSpPr>
          <p:nvPr>
            <p:ph idx="1"/>
          </p:nvPr>
        </p:nvSpPr>
        <p:spPr>
          <a:xfrm>
            <a:off x="457200" y="2022856"/>
            <a:ext cx="8229600" cy="4325112"/>
          </a:xfrm>
        </p:spPr>
        <p:txBody>
          <a:bodyPr vert="horz" anchor="t">
            <a:normAutofit/>
          </a:bodyPr>
          <a:lstStyle/>
          <a:p>
            <a:pPr indent="-255905"/>
            <a:r>
              <a:rPr lang="en-US"/>
              <a:t>Creates Medicaid eligibility in an individual needing Medicaid covered services, either in the community or institution</a:t>
            </a:r>
          </a:p>
          <a:p>
            <a:pPr indent="-255905"/>
            <a:r>
              <a:rPr lang="en-US"/>
              <a:t>Allows "community spouse" to retain resources and income above the levels ordinarily permitted to an unmarried individual without impacting eligibility of the spouse applying for Medicaid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7400" y="6096000"/>
            <a:ext cx="3087226" cy="554736"/>
          </a:xfrm>
          <a:prstGeom prst="rect">
            <a:avLst/>
          </a:prstGeom>
        </p:spPr>
      </p:pic>
    </p:spTree>
    <p:extLst>
      <p:ext uri="{BB962C8B-B14F-4D97-AF65-F5344CB8AC3E}">
        <p14:creationId xmlns:p14="http://schemas.microsoft.com/office/powerpoint/2010/main" val="412272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C95A5-29CD-45E4-9694-538B81A76B9D}"/>
              </a:ext>
            </a:extLst>
          </p:cNvPr>
          <p:cNvSpPr>
            <a:spLocks noGrp="1"/>
          </p:cNvSpPr>
          <p:nvPr>
            <p:ph type="title"/>
          </p:nvPr>
        </p:nvSpPr>
        <p:spPr/>
        <p:txBody>
          <a:bodyPr/>
          <a:lstStyle/>
          <a:p>
            <a:pPr algn="ctr"/>
            <a:r>
              <a:rPr lang="en-US"/>
              <a:t>Evaluations to receive care</a:t>
            </a:r>
          </a:p>
        </p:txBody>
      </p:sp>
      <p:sp>
        <p:nvSpPr>
          <p:cNvPr id="3" name="Content Placeholder 2">
            <a:extLst>
              <a:ext uri="{FF2B5EF4-FFF2-40B4-BE49-F238E27FC236}">
                <a16:creationId xmlns:a16="http://schemas.microsoft.com/office/drawing/2014/main" id="{267B75D2-45A7-4BE9-B751-5185E567C4E6}"/>
              </a:ext>
            </a:extLst>
          </p:cNvPr>
          <p:cNvSpPr>
            <a:spLocks noGrp="1"/>
          </p:cNvSpPr>
          <p:nvPr>
            <p:ph idx="1"/>
          </p:nvPr>
        </p:nvSpPr>
        <p:spPr/>
        <p:txBody>
          <a:bodyPr vert="horz" anchor="t">
            <a:normAutofit/>
          </a:bodyPr>
          <a:lstStyle/>
          <a:p>
            <a:pPr indent="-255905"/>
            <a:r>
              <a:rPr lang="en-US" dirty="0"/>
              <a:t>Upon approval for financial eligibility, you must complete two evaluations to receive care.</a:t>
            </a:r>
          </a:p>
          <a:p>
            <a:pPr marL="657860" lvl="1" indent="-246380"/>
            <a:r>
              <a:rPr lang="en-US" dirty="0"/>
              <a:t>Part 1: Conflict Free Evaluation – purpose is for a nurse to determine you require at least 120 days of community based long term care services </a:t>
            </a:r>
          </a:p>
          <a:p>
            <a:pPr marL="923290" lvl="2" indent="-219075"/>
            <a:r>
              <a:rPr lang="en-US" dirty="0">
                <a:solidFill>
                  <a:srgbClr val="438086"/>
                </a:solidFill>
              </a:rPr>
              <a:t>Run by New York Medicaid Choice </a:t>
            </a:r>
          </a:p>
          <a:p>
            <a:pPr marL="923290" lvl="2" indent="-219075"/>
            <a:r>
              <a:rPr lang="en-US" dirty="0">
                <a:solidFill>
                  <a:srgbClr val="438086"/>
                </a:solidFill>
              </a:rPr>
              <a:t>Does not determine the number of hours</a:t>
            </a:r>
            <a:endParaRPr lang="en-US" dirty="0"/>
          </a:p>
          <a:p>
            <a:pPr marL="923290" lvl="2" indent="-219075"/>
            <a:r>
              <a:rPr lang="en-US" dirty="0">
                <a:solidFill>
                  <a:srgbClr val="438086"/>
                </a:solidFill>
              </a:rPr>
              <a:t>Review activities of daily living (ADL)</a:t>
            </a:r>
          </a:p>
          <a:p>
            <a:pPr marL="923290" lvl="2" indent="-219075"/>
            <a:r>
              <a:rPr lang="en-US" dirty="0">
                <a:solidFill>
                  <a:srgbClr val="438086"/>
                </a:solidFill>
              </a:rPr>
              <a:t>Evaluation is valid for 75 days </a:t>
            </a:r>
          </a:p>
          <a:p>
            <a:pPr marL="923290" lvl="2" indent="-219075"/>
            <a:endParaRPr lang="en-US" dirty="0">
              <a:solidFill>
                <a:srgbClr val="438086"/>
              </a:solidFill>
            </a:endParaRPr>
          </a:p>
          <a:p>
            <a:pPr marL="923290" lvl="2" indent="-219075"/>
            <a:endParaRPr lang="en-US" dirty="0">
              <a:solidFill>
                <a:srgbClr val="438086"/>
              </a:solidFill>
            </a:endParaRPr>
          </a:p>
        </p:txBody>
      </p:sp>
      <p:pic>
        <p:nvPicPr>
          <p:cNvPr id="4" name="Picture 3">
            <a:extLst>
              <a:ext uri="{FF2B5EF4-FFF2-40B4-BE49-F238E27FC236}">
                <a16:creationId xmlns:a16="http://schemas.microsoft.com/office/drawing/2014/main" id="{A217058A-807A-49F0-80C3-CB44B91AF4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1332279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57408A-3934-4FC6-92C0-CD6B1E23480C}"/>
              </a:ext>
            </a:extLst>
          </p:cNvPr>
          <p:cNvSpPr>
            <a:spLocks noGrp="1"/>
          </p:cNvSpPr>
          <p:nvPr>
            <p:ph idx="4294967295"/>
          </p:nvPr>
        </p:nvSpPr>
        <p:spPr>
          <a:xfrm>
            <a:off x="117231" y="1557826"/>
            <a:ext cx="8229600" cy="4324350"/>
          </a:xfrm>
        </p:spPr>
        <p:txBody>
          <a:bodyPr vert="horz" anchor="t">
            <a:normAutofit lnSpcReduction="10000"/>
          </a:bodyPr>
          <a:lstStyle/>
          <a:p>
            <a:pPr indent="-255905"/>
            <a:r>
              <a:rPr lang="en-US"/>
              <a:t>Part 2: Managed Long-Term Care (MLTC) eval.</a:t>
            </a:r>
            <a:endParaRPr lang="en-US" dirty="0"/>
          </a:p>
          <a:p>
            <a:pPr marL="657860" lvl="1" indent="-246380"/>
            <a:r>
              <a:rPr lang="en-US"/>
              <a:t>Evaluation can only occur after the Conflict Free Evaluation has occurred and you have passed.</a:t>
            </a:r>
          </a:p>
          <a:p>
            <a:pPr marL="657860" lvl="1" indent="-246380"/>
            <a:r>
              <a:rPr lang="en-US"/>
              <a:t>This evaluation will determine number of hours/plan of care.</a:t>
            </a:r>
          </a:p>
          <a:p>
            <a:pPr marL="657860" lvl="1" indent="-246380"/>
            <a:r>
              <a:rPr lang="en-US"/>
              <a:t>Important to have a family member present to advocate for the need for assistance with activities of daily living</a:t>
            </a:r>
          </a:p>
          <a:p>
            <a:pPr marL="657860" lvl="1" indent="-246380"/>
            <a:r>
              <a:rPr lang="en-US"/>
              <a:t>Enrollment paperwork must be submitted by the 19th of the month for services to commence the 1st of the following month </a:t>
            </a:r>
          </a:p>
        </p:txBody>
      </p:sp>
      <p:pic>
        <p:nvPicPr>
          <p:cNvPr id="4" name="Picture 3">
            <a:extLst>
              <a:ext uri="{FF2B5EF4-FFF2-40B4-BE49-F238E27FC236}">
                <a16:creationId xmlns:a16="http://schemas.microsoft.com/office/drawing/2014/main" id="{46D7B6F6-3ADF-44F1-B079-C49198B6E08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895623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A6A42-6BB4-4604-A78A-173C15AE17EA}"/>
              </a:ext>
            </a:extLst>
          </p:cNvPr>
          <p:cNvSpPr>
            <a:spLocks noGrp="1"/>
          </p:cNvSpPr>
          <p:nvPr>
            <p:ph type="title"/>
          </p:nvPr>
        </p:nvSpPr>
        <p:spPr/>
        <p:txBody>
          <a:bodyPr/>
          <a:lstStyle/>
          <a:p>
            <a:pPr algn="ctr"/>
            <a:r>
              <a:rPr lang="en-US"/>
              <a:t>Activities of Daily Living </a:t>
            </a:r>
          </a:p>
        </p:txBody>
      </p:sp>
      <p:sp>
        <p:nvSpPr>
          <p:cNvPr id="3" name="Content Placeholder 2">
            <a:extLst>
              <a:ext uri="{FF2B5EF4-FFF2-40B4-BE49-F238E27FC236}">
                <a16:creationId xmlns:a16="http://schemas.microsoft.com/office/drawing/2014/main" id="{E39A3325-CE3C-48F6-9BF8-1E992618628C}"/>
              </a:ext>
            </a:extLst>
          </p:cNvPr>
          <p:cNvSpPr>
            <a:spLocks noGrp="1"/>
          </p:cNvSpPr>
          <p:nvPr>
            <p:ph sz="half" idx="1"/>
          </p:nvPr>
        </p:nvSpPr>
        <p:spPr/>
        <p:txBody>
          <a:bodyPr vert="horz" anchor="t">
            <a:normAutofit/>
          </a:bodyPr>
          <a:lstStyle/>
          <a:p>
            <a:pPr indent="-255905"/>
            <a:r>
              <a:rPr lang="en-US"/>
              <a:t>Bathing</a:t>
            </a:r>
          </a:p>
          <a:p>
            <a:pPr indent="-255905"/>
            <a:r>
              <a:rPr lang="en-US"/>
              <a:t>Personal Hygiene </a:t>
            </a:r>
          </a:p>
          <a:p>
            <a:pPr indent="-255905"/>
            <a:r>
              <a:rPr lang="en-US"/>
              <a:t>Walking </a:t>
            </a:r>
          </a:p>
          <a:p>
            <a:pPr indent="-255905"/>
            <a:r>
              <a:rPr lang="en-US"/>
              <a:t>Dressing </a:t>
            </a:r>
          </a:p>
          <a:p>
            <a:pPr indent="-255905"/>
            <a:r>
              <a:rPr lang="en-US"/>
              <a:t>Transfer to toilet</a:t>
            </a:r>
          </a:p>
          <a:p>
            <a:pPr indent="-255905"/>
            <a:r>
              <a:rPr lang="en-US"/>
              <a:t>Toilet use/incontinence &amp; care</a:t>
            </a:r>
          </a:p>
          <a:p>
            <a:pPr indent="-255905"/>
            <a:r>
              <a:rPr lang="en-US"/>
              <a:t>Eating</a:t>
            </a:r>
          </a:p>
          <a:p>
            <a:pPr indent="-255905"/>
            <a:r>
              <a:rPr lang="en-US"/>
              <a:t>Bed mobility </a:t>
            </a:r>
          </a:p>
          <a:p>
            <a:pPr indent="-255905"/>
            <a:endParaRPr lang="en-US" dirty="0"/>
          </a:p>
          <a:p>
            <a:pPr indent="-255905"/>
            <a:endParaRPr lang="en-US" dirty="0"/>
          </a:p>
        </p:txBody>
      </p:sp>
      <p:sp>
        <p:nvSpPr>
          <p:cNvPr id="4" name="Content Placeholder 3">
            <a:extLst>
              <a:ext uri="{FF2B5EF4-FFF2-40B4-BE49-F238E27FC236}">
                <a16:creationId xmlns:a16="http://schemas.microsoft.com/office/drawing/2014/main" id="{FD819B6C-2D8C-4512-885E-C3ED11787149}"/>
              </a:ext>
            </a:extLst>
          </p:cNvPr>
          <p:cNvSpPr>
            <a:spLocks noGrp="1"/>
          </p:cNvSpPr>
          <p:nvPr>
            <p:ph sz="half" idx="2"/>
          </p:nvPr>
        </p:nvSpPr>
        <p:spPr/>
        <p:txBody>
          <a:bodyPr vert="horz" anchor="t">
            <a:normAutofit/>
          </a:bodyPr>
          <a:lstStyle/>
          <a:p>
            <a:pPr indent="-255905"/>
            <a:r>
              <a:rPr lang="en-US">
                <a:ea typeface="+mn-lt"/>
                <a:cs typeface="+mn-lt"/>
              </a:rPr>
              <a:t>Level II Personal Care Tasks (18 NYCRR 505.14(a)):</a:t>
            </a:r>
            <a:endParaRPr lang="en-US"/>
          </a:p>
          <a:p>
            <a:pPr marL="657860" lvl="1" indent="-246380"/>
            <a:r>
              <a:rPr lang="en-US">
                <a:solidFill>
                  <a:schemeClr val="tx1"/>
                </a:solidFill>
                <a:ea typeface="+mn-lt"/>
                <a:cs typeface="+mn-lt"/>
              </a:rPr>
              <a:t>Administration of medications</a:t>
            </a:r>
          </a:p>
          <a:p>
            <a:pPr marL="657860" lvl="1" indent="-246380"/>
            <a:r>
              <a:rPr lang="en-US">
                <a:solidFill>
                  <a:schemeClr val="tx1"/>
                </a:solidFill>
                <a:ea typeface="+mn-lt"/>
                <a:cs typeface="+mn-lt"/>
              </a:rPr>
              <a:t>Preparation of meals due to modified diet</a:t>
            </a:r>
          </a:p>
          <a:p>
            <a:pPr marL="657860" lvl="1" indent="-246380"/>
            <a:r>
              <a:rPr lang="en-US">
                <a:solidFill>
                  <a:schemeClr val="tx1"/>
                </a:solidFill>
                <a:ea typeface="+mn-lt"/>
                <a:cs typeface="+mn-lt"/>
              </a:rPr>
              <a:t>Routine skin care</a:t>
            </a:r>
          </a:p>
          <a:p>
            <a:pPr marL="657860" lvl="1" indent="-246380"/>
            <a:r>
              <a:rPr lang="en-US">
                <a:solidFill>
                  <a:schemeClr val="tx1"/>
                </a:solidFill>
                <a:ea typeface="+mn-lt"/>
                <a:cs typeface="+mn-lt"/>
              </a:rPr>
              <a:t>Changing of simple dressings</a:t>
            </a:r>
            <a:r>
              <a:rPr lang="en-US" dirty="0">
                <a:ea typeface="+mn-lt"/>
                <a:cs typeface="+mn-lt"/>
              </a:rPr>
              <a:t> </a:t>
            </a:r>
            <a:endParaRPr lang="en-US" dirty="0"/>
          </a:p>
        </p:txBody>
      </p:sp>
      <p:pic>
        <p:nvPicPr>
          <p:cNvPr id="5" name="Picture 4">
            <a:extLst>
              <a:ext uri="{FF2B5EF4-FFF2-40B4-BE49-F238E27FC236}">
                <a16:creationId xmlns:a16="http://schemas.microsoft.com/office/drawing/2014/main" id="{EA9ACB2E-C681-4A60-85BC-0C6089AF239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32231" y="6301154"/>
            <a:ext cx="3087226" cy="554736"/>
          </a:xfrm>
          <a:prstGeom prst="rect">
            <a:avLst/>
          </a:prstGeom>
        </p:spPr>
      </p:pic>
    </p:spTree>
    <p:extLst>
      <p:ext uri="{BB962C8B-B14F-4D97-AF65-F5344CB8AC3E}">
        <p14:creationId xmlns:p14="http://schemas.microsoft.com/office/powerpoint/2010/main" val="29234599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TotalTime>
  <Words>1597</Words>
  <Application>Microsoft Office PowerPoint</Application>
  <PresentationFormat>On-screen Show (4:3)</PresentationFormat>
  <Paragraphs>187</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Georgia</vt:lpstr>
      <vt:lpstr>Trebuchet MS</vt:lpstr>
      <vt:lpstr>Wingdings 2</vt:lpstr>
      <vt:lpstr>Urban</vt:lpstr>
      <vt:lpstr>New Medicaid Eligibility Requirements Create Urgency to Long Term Care Planning </vt:lpstr>
      <vt:lpstr>The Cost of Long Term Care </vt:lpstr>
      <vt:lpstr>How Can I Limit the Cost of my Care?</vt:lpstr>
      <vt:lpstr>Medicaid Eligibility Federal Requirements</vt:lpstr>
      <vt:lpstr>Medicaid Eligibility Example New York State Resource/Income Requirements</vt:lpstr>
      <vt:lpstr>Medicaid Eligibility  Spousal Refusal </vt:lpstr>
      <vt:lpstr>Evaluations to receive care</vt:lpstr>
      <vt:lpstr>PowerPoint Presentation</vt:lpstr>
      <vt:lpstr>Activities of Daily Living </vt:lpstr>
      <vt:lpstr>Current Law re ADL's</vt:lpstr>
      <vt:lpstr>Changes to ADL requirements  effective 10/1/2020</vt:lpstr>
      <vt:lpstr>Consumer-Directed Personal  Assistance Program (CDPAP)</vt:lpstr>
      <vt:lpstr>Physician's Order </vt:lpstr>
      <vt:lpstr>Standardized task-based  assessment tool </vt:lpstr>
      <vt:lpstr>Medicaid Eligibility  Look Back Period</vt:lpstr>
      <vt:lpstr>PowerPoint Presentation</vt:lpstr>
      <vt:lpstr>Medicaid Eligibility  Exempt/Non-Exempt Transfers</vt:lpstr>
      <vt:lpstr>Medicaid Eligibility Medicaid Crisis Plan </vt:lpstr>
      <vt:lpstr>Regional Rates for calculation of Penalty Period </vt:lpstr>
      <vt:lpstr>When will the penalty commence?</vt:lpstr>
      <vt:lpstr>What Can You Do to Prepare? </vt:lpstr>
      <vt:lpstr>Long Term Care Insurance </vt:lpstr>
      <vt:lpstr>Irrevocable Medicaid Asset Protection Trust </vt:lpstr>
      <vt:lpstr>Medicaid Asset Protection Trusts </vt:lpstr>
      <vt:lpstr>How to Implement a Plan</vt:lpstr>
      <vt:lpstr>Contact Information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Issues Facing Senior Clients</dc:title>
  <dc:creator>Lauren C. Enea</dc:creator>
  <cp:lastModifiedBy>L.Enea</cp:lastModifiedBy>
  <cp:revision>231</cp:revision>
  <cp:lastPrinted>2019-04-24T19:55:16Z</cp:lastPrinted>
  <dcterms:created xsi:type="dcterms:W3CDTF">2016-03-21T13:55:27Z</dcterms:created>
  <dcterms:modified xsi:type="dcterms:W3CDTF">2020-09-03T19:45:11Z</dcterms:modified>
</cp:coreProperties>
</file>