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2" r:id="rId2"/>
  </p:sldMasterIdLst>
  <p:notesMasterIdLst>
    <p:notesMasterId r:id="rId45"/>
  </p:notesMasterIdLst>
  <p:handoutMasterIdLst>
    <p:handoutMasterId r:id="rId46"/>
  </p:handoutMasterIdLst>
  <p:sldIdLst>
    <p:sldId id="275" r:id="rId3"/>
    <p:sldId id="289" r:id="rId4"/>
    <p:sldId id="319" r:id="rId5"/>
    <p:sldId id="320" r:id="rId6"/>
    <p:sldId id="321" r:id="rId7"/>
    <p:sldId id="322" r:id="rId8"/>
    <p:sldId id="323" r:id="rId9"/>
    <p:sldId id="325" r:id="rId10"/>
    <p:sldId id="326" r:id="rId11"/>
    <p:sldId id="327" r:id="rId12"/>
    <p:sldId id="328" r:id="rId13"/>
    <p:sldId id="309" r:id="rId14"/>
    <p:sldId id="279" r:id="rId15"/>
    <p:sldId id="299" r:id="rId16"/>
    <p:sldId id="278" r:id="rId17"/>
    <p:sldId id="293" r:id="rId18"/>
    <p:sldId id="281" r:id="rId19"/>
    <p:sldId id="298" r:id="rId20"/>
    <p:sldId id="300" r:id="rId21"/>
    <p:sldId id="301" r:id="rId22"/>
    <p:sldId id="280" r:id="rId23"/>
    <p:sldId id="302" r:id="rId24"/>
    <p:sldId id="276" r:id="rId25"/>
    <p:sldId id="277" r:id="rId26"/>
    <p:sldId id="288" r:id="rId27"/>
    <p:sldId id="311" r:id="rId28"/>
    <p:sldId id="313" r:id="rId29"/>
    <p:sldId id="294" r:id="rId30"/>
    <p:sldId id="282" r:id="rId31"/>
    <p:sldId id="314" r:id="rId32"/>
    <p:sldId id="315" r:id="rId33"/>
    <p:sldId id="316" r:id="rId34"/>
    <p:sldId id="283" r:id="rId35"/>
    <p:sldId id="304" r:id="rId36"/>
    <p:sldId id="312" r:id="rId37"/>
    <p:sldId id="284" r:id="rId38"/>
    <p:sldId id="307" r:id="rId39"/>
    <p:sldId id="305" r:id="rId40"/>
    <p:sldId id="295" r:id="rId41"/>
    <p:sldId id="285" r:id="rId42"/>
    <p:sldId id="317" r:id="rId43"/>
    <p:sldId id="308" r:id="rId44"/>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p:cViewPr varScale="1">
        <p:scale>
          <a:sx n="112" d="100"/>
          <a:sy n="112" d="100"/>
        </p:scale>
        <p:origin x="107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handoutMaster" Target="handoutMasters/handout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4"/>
            <a:ext cx="4028844" cy="350056"/>
          </a:xfrm>
          <a:prstGeom prst="rect">
            <a:avLst/>
          </a:prstGeom>
        </p:spPr>
        <p:txBody>
          <a:bodyPr vert="horz" lIns="88078" tIns="44039" rIns="88078" bIns="44039" rtlCol="0"/>
          <a:lstStyle>
            <a:lvl1pPr algn="l">
              <a:defRPr sz="1100"/>
            </a:lvl1pPr>
          </a:lstStyle>
          <a:p>
            <a:endParaRPr lang="en-US"/>
          </a:p>
        </p:txBody>
      </p:sp>
      <p:sp>
        <p:nvSpPr>
          <p:cNvPr id="3" name="Date Placeholder 2"/>
          <p:cNvSpPr>
            <a:spLocks noGrp="1"/>
          </p:cNvSpPr>
          <p:nvPr>
            <p:ph type="dt" sz="quarter" idx="1"/>
          </p:nvPr>
        </p:nvSpPr>
        <p:spPr>
          <a:xfrm>
            <a:off x="5265541" y="4"/>
            <a:ext cx="4028844" cy="350056"/>
          </a:xfrm>
          <a:prstGeom prst="rect">
            <a:avLst/>
          </a:prstGeom>
        </p:spPr>
        <p:txBody>
          <a:bodyPr vert="horz" lIns="88078" tIns="44039" rIns="88078" bIns="44039" rtlCol="0"/>
          <a:lstStyle>
            <a:lvl1pPr algn="r">
              <a:defRPr sz="1100"/>
            </a:lvl1pPr>
          </a:lstStyle>
          <a:p>
            <a:endParaRPr lang="en-US"/>
          </a:p>
        </p:txBody>
      </p:sp>
      <p:sp>
        <p:nvSpPr>
          <p:cNvPr id="4" name="Footer Placeholder 3"/>
          <p:cNvSpPr>
            <a:spLocks noGrp="1"/>
          </p:cNvSpPr>
          <p:nvPr>
            <p:ph type="ftr" sz="quarter" idx="2"/>
          </p:nvPr>
        </p:nvSpPr>
        <p:spPr>
          <a:xfrm>
            <a:off x="3" y="6659187"/>
            <a:ext cx="4028844" cy="350056"/>
          </a:xfrm>
          <a:prstGeom prst="rect">
            <a:avLst/>
          </a:prstGeom>
        </p:spPr>
        <p:txBody>
          <a:bodyPr vert="horz" lIns="88078" tIns="44039" rIns="88078" bIns="44039" rtlCol="0" anchor="b"/>
          <a:lstStyle>
            <a:lvl1pPr algn="l">
              <a:defRPr sz="1100"/>
            </a:lvl1pPr>
          </a:lstStyle>
          <a:p>
            <a:endParaRPr lang="en-US"/>
          </a:p>
        </p:txBody>
      </p:sp>
      <p:sp>
        <p:nvSpPr>
          <p:cNvPr id="5" name="Slide Number Placeholder 4"/>
          <p:cNvSpPr>
            <a:spLocks noGrp="1"/>
          </p:cNvSpPr>
          <p:nvPr>
            <p:ph type="sldNum" sz="quarter" idx="3"/>
          </p:nvPr>
        </p:nvSpPr>
        <p:spPr>
          <a:xfrm>
            <a:off x="5265541" y="6659187"/>
            <a:ext cx="4028844" cy="350056"/>
          </a:xfrm>
          <a:prstGeom prst="rect">
            <a:avLst/>
          </a:prstGeom>
        </p:spPr>
        <p:txBody>
          <a:bodyPr vert="horz" lIns="88078" tIns="44039" rIns="88078" bIns="44039" rtlCol="0" anchor="b"/>
          <a:lstStyle>
            <a:lvl1pPr algn="r">
              <a:defRPr sz="1100"/>
            </a:lvl1pPr>
          </a:lstStyle>
          <a:p>
            <a:fld id="{F3B0F152-5815-4C81-838B-1A6CFF000FA2}" type="slidenum">
              <a:rPr lang="en-US" smtClean="0"/>
              <a:pPr/>
              <a:t>‹#›</a:t>
            </a:fld>
            <a:endParaRPr lang="en-US"/>
          </a:p>
        </p:txBody>
      </p:sp>
    </p:spTree>
    <p:extLst>
      <p:ext uri="{BB962C8B-B14F-4D97-AF65-F5344CB8AC3E}">
        <p14:creationId xmlns:p14="http://schemas.microsoft.com/office/powerpoint/2010/main" val="1500844350"/>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4"/>
            <a:ext cx="4028844" cy="350056"/>
          </a:xfrm>
          <a:prstGeom prst="rect">
            <a:avLst/>
          </a:prstGeom>
        </p:spPr>
        <p:txBody>
          <a:bodyPr vert="horz" lIns="88078" tIns="44039" rIns="88078" bIns="44039" rtlCol="0"/>
          <a:lstStyle>
            <a:lvl1pPr algn="l">
              <a:defRPr sz="1100"/>
            </a:lvl1pPr>
          </a:lstStyle>
          <a:p>
            <a:endParaRPr lang="en-US"/>
          </a:p>
        </p:txBody>
      </p:sp>
      <p:sp>
        <p:nvSpPr>
          <p:cNvPr id="3" name="Date Placeholder 2"/>
          <p:cNvSpPr>
            <a:spLocks noGrp="1"/>
          </p:cNvSpPr>
          <p:nvPr>
            <p:ph type="dt" idx="1"/>
          </p:nvPr>
        </p:nvSpPr>
        <p:spPr>
          <a:xfrm>
            <a:off x="5265541" y="4"/>
            <a:ext cx="4028844" cy="350056"/>
          </a:xfrm>
          <a:prstGeom prst="rect">
            <a:avLst/>
          </a:prstGeom>
        </p:spPr>
        <p:txBody>
          <a:bodyPr vert="horz" lIns="88078" tIns="44039" rIns="88078" bIns="44039" rtlCol="0"/>
          <a:lstStyle>
            <a:lvl1pPr algn="r">
              <a:defRPr sz="1100"/>
            </a:lvl1pPr>
          </a:lstStyle>
          <a:p>
            <a:endParaRPr lang="en-US"/>
          </a:p>
        </p:txBody>
      </p:sp>
      <p:sp>
        <p:nvSpPr>
          <p:cNvPr id="4" name="Slide Image Placeholder 3"/>
          <p:cNvSpPr>
            <a:spLocks noGrp="1" noRot="1" noChangeAspect="1"/>
          </p:cNvSpPr>
          <p:nvPr>
            <p:ph type="sldImg" idx="2"/>
          </p:nvPr>
        </p:nvSpPr>
        <p:spPr>
          <a:xfrm>
            <a:off x="2897188" y="525463"/>
            <a:ext cx="3505200" cy="2628900"/>
          </a:xfrm>
          <a:prstGeom prst="rect">
            <a:avLst/>
          </a:prstGeom>
          <a:noFill/>
          <a:ln w="12700">
            <a:solidFill>
              <a:prstClr val="black"/>
            </a:solidFill>
          </a:ln>
        </p:spPr>
        <p:txBody>
          <a:bodyPr vert="horz" lIns="88078" tIns="44039" rIns="88078" bIns="44039" rtlCol="0" anchor="ctr"/>
          <a:lstStyle/>
          <a:p>
            <a:endParaRPr lang="en-US"/>
          </a:p>
        </p:txBody>
      </p:sp>
      <p:sp>
        <p:nvSpPr>
          <p:cNvPr id="5" name="Notes Placeholder 4"/>
          <p:cNvSpPr>
            <a:spLocks noGrp="1"/>
          </p:cNvSpPr>
          <p:nvPr>
            <p:ph type="body" sz="quarter" idx="3"/>
          </p:nvPr>
        </p:nvSpPr>
        <p:spPr>
          <a:xfrm>
            <a:off x="930048" y="3330176"/>
            <a:ext cx="7436312" cy="3153984"/>
          </a:xfrm>
          <a:prstGeom prst="rect">
            <a:avLst/>
          </a:prstGeom>
        </p:spPr>
        <p:txBody>
          <a:bodyPr vert="horz" lIns="88078" tIns="44039" rIns="88078" bIns="4403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6659187"/>
            <a:ext cx="4028844" cy="350056"/>
          </a:xfrm>
          <a:prstGeom prst="rect">
            <a:avLst/>
          </a:prstGeom>
        </p:spPr>
        <p:txBody>
          <a:bodyPr vert="horz" lIns="88078" tIns="44039" rIns="88078" bIns="44039" rtlCol="0" anchor="b"/>
          <a:lstStyle>
            <a:lvl1pPr algn="l">
              <a:defRPr sz="1100"/>
            </a:lvl1pPr>
          </a:lstStyle>
          <a:p>
            <a:endParaRPr lang="en-US"/>
          </a:p>
        </p:txBody>
      </p:sp>
      <p:sp>
        <p:nvSpPr>
          <p:cNvPr id="7" name="Slide Number Placeholder 6"/>
          <p:cNvSpPr>
            <a:spLocks noGrp="1"/>
          </p:cNvSpPr>
          <p:nvPr>
            <p:ph type="sldNum" sz="quarter" idx="5"/>
          </p:nvPr>
        </p:nvSpPr>
        <p:spPr>
          <a:xfrm>
            <a:off x="5265541" y="6659187"/>
            <a:ext cx="4028844" cy="350056"/>
          </a:xfrm>
          <a:prstGeom prst="rect">
            <a:avLst/>
          </a:prstGeom>
        </p:spPr>
        <p:txBody>
          <a:bodyPr vert="horz" lIns="88078" tIns="44039" rIns="88078" bIns="44039" rtlCol="0" anchor="b"/>
          <a:lstStyle>
            <a:lvl1pPr algn="r">
              <a:defRPr sz="1100"/>
            </a:lvl1pPr>
          </a:lstStyle>
          <a:p>
            <a:fld id="{C2B9A02F-50C4-4AFD-9EF9-48CB8830A932}" type="slidenum">
              <a:rPr lang="en-US" smtClean="0"/>
              <a:pPr/>
              <a:t>‹#›</a:t>
            </a:fld>
            <a:endParaRPr lang="en-US"/>
          </a:p>
        </p:txBody>
      </p:sp>
    </p:spTree>
    <p:extLst>
      <p:ext uri="{BB962C8B-B14F-4D97-AF65-F5344CB8AC3E}">
        <p14:creationId xmlns:p14="http://schemas.microsoft.com/office/powerpoint/2010/main" val="4094883071"/>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seniorlaw.com/medicaid.htm"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a:extLst>
              <a:ext uri="{FF2B5EF4-FFF2-40B4-BE49-F238E27FC236}">
                <a16:creationId xmlns:a16="http://schemas.microsoft.com/office/drawing/2014/main" id="{AACEEB09-A8C6-4917-B9A3-91B340CFD66E}"/>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285422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t>Income includes additional $20 unearned income credit -- </a:t>
            </a:r>
            <a:r>
              <a:rPr lang="en-US">
                <a:hlinkClick r:id="rId3"/>
              </a:rPr>
              <a:t>http://www.seniorlaw.com/medicaid.htm</a:t>
            </a:r>
            <a:r>
              <a:rPr lang="en-US"/>
              <a:t> -- vs. http://www.health.state.ny.us/health_care/medicaid/#income ($767 / $1,117) </a:t>
            </a:r>
          </a:p>
        </p:txBody>
      </p:sp>
      <p:sp>
        <p:nvSpPr>
          <p:cNvPr id="2" name="Date Placeholder 1">
            <a:extLst>
              <a:ext uri="{FF2B5EF4-FFF2-40B4-BE49-F238E27FC236}">
                <a16:creationId xmlns:a16="http://schemas.microsoft.com/office/drawing/2014/main" id="{486EEC55-E1FA-4AB9-B19A-35331E9A2DC8}"/>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1414564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p>
        </p:txBody>
      </p:sp>
      <p:sp>
        <p:nvSpPr>
          <p:cNvPr id="2" name="Date Placeholder 1">
            <a:extLst>
              <a:ext uri="{FF2B5EF4-FFF2-40B4-BE49-F238E27FC236}">
                <a16:creationId xmlns:a16="http://schemas.microsoft.com/office/drawing/2014/main" id="{796CD4D4-97BC-4147-BD43-DEDFA7157E0C}"/>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3619647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p>
        </p:txBody>
      </p:sp>
      <p:sp>
        <p:nvSpPr>
          <p:cNvPr id="2" name="Date Placeholder 1">
            <a:extLst>
              <a:ext uri="{FF2B5EF4-FFF2-40B4-BE49-F238E27FC236}">
                <a16:creationId xmlns:a16="http://schemas.microsoft.com/office/drawing/2014/main" id="{802192B5-E2EA-4666-9429-DF5BF3DEEEC0}"/>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3183683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p>
        </p:txBody>
      </p:sp>
      <p:sp>
        <p:nvSpPr>
          <p:cNvPr id="2" name="Date Placeholder 1">
            <a:extLst>
              <a:ext uri="{FF2B5EF4-FFF2-40B4-BE49-F238E27FC236}">
                <a16:creationId xmlns:a16="http://schemas.microsoft.com/office/drawing/2014/main" id="{41017CAC-E19F-43E1-B6C9-FB2BE00A7BE8}"/>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2780764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p>
        </p:txBody>
      </p:sp>
      <p:sp>
        <p:nvSpPr>
          <p:cNvPr id="2" name="Date Placeholder 1">
            <a:extLst>
              <a:ext uri="{FF2B5EF4-FFF2-40B4-BE49-F238E27FC236}">
                <a16:creationId xmlns:a16="http://schemas.microsoft.com/office/drawing/2014/main" id="{68092C04-81BB-4182-A3B0-0AF2B88CDE23}"/>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862180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p>
        </p:txBody>
      </p:sp>
      <p:sp>
        <p:nvSpPr>
          <p:cNvPr id="2" name="Date Placeholder 1">
            <a:extLst>
              <a:ext uri="{FF2B5EF4-FFF2-40B4-BE49-F238E27FC236}">
                <a16:creationId xmlns:a16="http://schemas.microsoft.com/office/drawing/2014/main" id="{9C0B1CBC-8156-4257-9821-5C0DBF494AF9}"/>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3338441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p>
        </p:txBody>
      </p:sp>
      <p:sp>
        <p:nvSpPr>
          <p:cNvPr id="2" name="Date Placeholder 1">
            <a:extLst>
              <a:ext uri="{FF2B5EF4-FFF2-40B4-BE49-F238E27FC236}">
                <a16:creationId xmlns:a16="http://schemas.microsoft.com/office/drawing/2014/main" id="{BB7B585E-24EF-4BC6-9474-60DE93F8B1C1}"/>
              </a:ext>
            </a:extLst>
          </p:cNvPr>
          <p:cNvSpPr>
            <a:spLocks noGrp="1"/>
          </p:cNvSpPr>
          <p:nvPr>
            <p:ph type="dt" idx="1"/>
          </p:nvPr>
        </p:nvSpPr>
        <p:spPr/>
        <p:txBody>
          <a:bodyPr/>
          <a:lstStyle/>
          <a:p>
            <a:endParaRPr lang="en-US"/>
          </a:p>
        </p:txBody>
      </p:sp>
    </p:spTree>
    <p:extLst>
      <p:ext uri="{BB962C8B-B14F-4D97-AF65-F5344CB8AC3E}">
        <p14:creationId xmlns:p14="http://schemas.microsoft.com/office/powerpoint/2010/main" val="2029284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035540-3EBF-4452-8F61-34090A7F997C}" type="datetime1">
              <a:rPr lang="en-US" smtClean="0"/>
              <a:t>6/22/2023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0AE40A-CF55-4EEE-BEB0-4C63A888CFA6}"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AB5535-82B3-42C6-A273-FBB5F8002CC7}" type="datetime1">
              <a:rPr lang="en-US" smtClean="0"/>
              <a:t>6/22/2023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0AE40A-CF55-4EEE-BEB0-4C63A888CFA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8C5125-696D-4338-841C-29B993D256E2}" type="datetime1">
              <a:rPr lang="en-US" smtClean="0"/>
              <a:t>6/22/2023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0AE40A-CF55-4EEE-BEB0-4C63A888CFA6}"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0893C9-9D42-4A91-BC8B-2604BB5FD759}" type="datetime1">
              <a:rPr lang="en-US" smtClean="0"/>
              <a:t>6/22/2023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0AE40A-CF55-4EEE-BEB0-4C63A888CFA6}"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22988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FE0694-4621-4C3C-9E7B-F21DFFF862D5}" type="datetime1">
              <a:rPr lang="en-US" smtClean="0"/>
              <a:t>6/22/2023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0AE40A-CF55-4EEE-BEB0-4C63A888CFA6}" type="slidenum">
              <a:rPr lang="en-US" smtClean="0"/>
              <a:pPr/>
              <a:t>‹#›</a:t>
            </a:fld>
            <a:endParaRPr lang="en-US" dirty="0"/>
          </a:p>
        </p:txBody>
      </p:sp>
    </p:spTree>
    <p:extLst>
      <p:ext uri="{BB962C8B-B14F-4D97-AF65-F5344CB8AC3E}">
        <p14:creationId xmlns:p14="http://schemas.microsoft.com/office/powerpoint/2010/main" val="17645001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43D42A-30CB-425E-BCF5-CFB9ABA6D74E}" type="datetime1">
              <a:rPr lang="en-US" smtClean="0"/>
              <a:t>6/22/2023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0AE40A-CF55-4EEE-BEB0-4C63A888CFA6}"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8361423"/>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EE3DE4-66E2-4B5A-B751-79B241D901AB}" type="datetime1">
              <a:rPr lang="en-US" smtClean="0"/>
              <a:t>6/22/2023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0AE40A-CF55-4EEE-BEB0-4C63A888CFA6}" type="slidenum">
              <a:rPr lang="en-US" smtClean="0"/>
              <a:pPr/>
              <a:t>‹#›</a:t>
            </a:fld>
            <a:endParaRPr lang="en-US" dirty="0"/>
          </a:p>
        </p:txBody>
      </p:sp>
    </p:spTree>
    <p:extLst>
      <p:ext uri="{BB962C8B-B14F-4D97-AF65-F5344CB8AC3E}">
        <p14:creationId xmlns:p14="http://schemas.microsoft.com/office/powerpoint/2010/main" val="21700655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3F829A-ED4C-4B73-A634-C343F5BDC7D1}" type="datetime1">
              <a:rPr lang="en-US" smtClean="0"/>
              <a:t>6/22/2023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10AE40A-CF55-4EEE-BEB0-4C63A888CFA6}"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69888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F8F678C-B196-4DC2-BDF0-1936EADEB315}" type="datetime1">
              <a:rPr lang="en-US" smtClean="0"/>
              <a:t>6/22/2023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10AE40A-CF55-4EEE-BEB0-4C63A888CFA6}" type="slidenum">
              <a:rPr lang="en-US" smtClean="0"/>
              <a:pPr/>
              <a:t>‹#›</a:t>
            </a:fld>
            <a:endParaRPr lang="en-US" dirty="0"/>
          </a:p>
        </p:txBody>
      </p:sp>
    </p:spTree>
    <p:extLst>
      <p:ext uri="{BB962C8B-B14F-4D97-AF65-F5344CB8AC3E}">
        <p14:creationId xmlns:p14="http://schemas.microsoft.com/office/powerpoint/2010/main" val="26763249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07CFF1-FDDE-48F3-9814-C11A0829B3EB}" type="datetime1">
              <a:rPr lang="en-US" smtClean="0"/>
              <a:t>6/22/2023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10AE40A-CF55-4EEE-BEB0-4C63A888CFA6}" type="slidenum">
              <a:rPr lang="en-US" smtClean="0"/>
              <a:pPr/>
              <a:t>‹#›</a:t>
            </a:fld>
            <a:endParaRPr lang="en-US" dirty="0"/>
          </a:p>
        </p:txBody>
      </p:sp>
    </p:spTree>
    <p:extLst>
      <p:ext uri="{BB962C8B-B14F-4D97-AF65-F5344CB8AC3E}">
        <p14:creationId xmlns:p14="http://schemas.microsoft.com/office/powerpoint/2010/main" val="3661492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088F4A-C791-4007-8AED-AEB5B62834CA}" type="datetime1">
              <a:rPr lang="en-US" smtClean="0"/>
              <a:t>6/22/2023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0AE40A-CF55-4EEE-BEB0-4C63A888CFA6}"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6862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065BD0-5D9E-40E5-83F5-89EDB127C1D7}" type="datetime1">
              <a:rPr lang="en-US" smtClean="0"/>
              <a:t>6/22/2023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0AE40A-CF55-4EEE-BEB0-4C63A888CFA6}"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358704-3C9A-4694-8551-AE9C49C37C1B}" type="datetime1">
              <a:rPr lang="en-US" smtClean="0"/>
              <a:t>6/22/2023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0AE40A-CF55-4EEE-BEB0-4C63A888CFA6}" type="slidenum">
              <a:rPr lang="en-US" smtClean="0"/>
              <a:pPr/>
              <a:t>‹#›</a:t>
            </a:fld>
            <a:endParaRPr lang="en-US" dirty="0"/>
          </a:p>
        </p:txBody>
      </p:sp>
    </p:spTree>
    <p:extLst>
      <p:ext uri="{BB962C8B-B14F-4D97-AF65-F5344CB8AC3E}">
        <p14:creationId xmlns:p14="http://schemas.microsoft.com/office/powerpoint/2010/main" val="8550068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7098B7E-0F92-4B02-8D1D-A0264A313A71}" type="datetime1">
              <a:rPr lang="en-US" smtClean="0"/>
              <a:t>6/22/2023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0AE40A-CF55-4EEE-BEB0-4C63A888CFA6}" type="slidenum">
              <a:rPr lang="en-US" smtClean="0"/>
              <a:pPr/>
              <a:t>‹#›</a:t>
            </a:fld>
            <a:endParaRPr lang="en-US" dirty="0"/>
          </a:p>
        </p:txBody>
      </p:sp>
    </p:spTree>
    <p:extLst>
      <p:ext uri="{BB962C8B-B14F-4D97-AF65-F5344CB8AC3E}">
        <p14:creationId xmlns:p14="http://schemas.microsoft.com/office/powerpoint/2010/main" val="1771981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16AFCA-61B2-4251-B028-E7A055350755}" type="datetime1">
              <a:rPr lang="en-US" smtClean="0"/>
              <a:t>6/22/2023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0AE40A-CF55-4EEE-BEB0-4C63A888CFA6}" type="slidenum">
              <a:rPr lang="en-US" smtClean="0"/>
              <a:pPr/>
              <a:t>‹#›</a:t>
            </a:fld>
            <a:endParaRPr lang="en-US" dirty="0"/>
          </a:p>
        </p:txBody>
      </p:sp>
    </p:spTree>
    <p:extLst>
      <p:ext uri="{BB962C8B-B14F-4D97-AF65-F5344CB8AC3E}">
        <p14:creationId xmlns:p14="http://schemas.microsoft.com/office/powerpoint/2010/main" val="1275697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60279C-377A-49A1-9ABC-043919471411}" type="datetime1">
              <a:rPr lang="en-US" smtClean="0"/>
              <a:t>6/22/2023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0AE40A-CF55-4EEE-BEB0-4C63A888CFA6}"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2165E7-95D6-4CEF-8A39-B97EABF5B91B}" type="datetime1">
              <a:rPr lang="en-US" smtClean="0"/>
              <a:t>6/22/2023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0AE40A-CF55-4EEE-BEB0-4C63A888CFA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E431FA-C0EF-4C87-BEB4-0E0767F4C68E}" type="datetime1">
              <a:rPr lang="en-US" smtClean="0"/>
              <a:t>6/22/2023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10AE40A-CF55-4EEE-BEB0-4C63A888CFA6}"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ECFE8AC-BFAB-4227-85E0-80F62352A9AD}" type="datetime1">
              <a:rPr lang="en-US" smtClean="0"/>
              <a:t>6/22/2023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10AE40A-CF55-4EEE-BEB0-4C63A888CFA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B249C-7FBD-471B-844D-D2D7743CDAAA}" type="datetime1">
              <a:rPr lang="en-US" smtClean="0"/>
              <a:t>6/22/2023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10AE40A-CF55-4EEE-BEB0-4C63A888CFA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7CAEF0-1C30-4AB9-B9D6-0BCF9BD51838}" type="datetime1">
              <a:rPr lang="en-US" smtClean="0"/>
              <a:t>6/22/2023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0AE40A-CF55-4EEE-BEB0-4C63A888CFA6}"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146ABF-F7F5-44B1-B06F-B4CA1D3D9D87}" type="datetime1">
              <a:rPr lang="en-US" smtClean="0"/>
              <a:t>6/22/2023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0AE40A-CF55-4EEE-BEB0-4C63A888CFA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21C6E4E8-58B9-4B01-B35F-A085E040BC83}" type="datetime1">
              <a:rPr lang="en-US" smtClean="0"/>
              <a:t>6/22/2023</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510AE40A-CF55-4EEE-BEB0-4C63A888CFA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C08682C-F617-4849-9D56-53D0053DE385}" type="datetime1">
              <a:rPr lang="en-US" smtClean="0"/>
              <a:t>6/22/2023</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510AE40A-CF55-4EEE-BEB0-4C63A888CFA6}" type="slidenum">
              <a:rPr lang="en-US" smtClean="0"/>
              <a:pPr/>
              <a:t>‹#›</a:t>
            </a:fld>
            <a:endParaRPr lang="en-US" dirty="0"/>
          </a:p>
        </p:txBody>
      </p:sp>
    </p:spTree>
    <p:extLst>
      <p:ext uri="{BB962C8B-B14F-4D97-AF65-F5344CB8AC3E}">
        <p14:creationId xmlns:p14="http://schemas.microsoft.com/office/powerpoint/2010/main" val="265012965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mailto:mlaidlaw@hollislaidlaw.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1447800"/>
            <a:ext cx="8001000" cy="1752600"/>
          </a:xfrm>
        </p:spPr>
        <p:txBody>
          <a:bodyPr>
            <a:noAutofit/>
          </a:bodyPr>
          <a:lstStyle/>
          <a:p>
            <a:pPr algn="ctr"/>
            <a:r>
              <a:rPr lang="en-US" sz="4000" dirty="0"/>
              <a:t>How to Finance Long Term Care</a:t>
            </a:r>
          </a:p>
        </p:txBody>
      </p:sp>
      <p:sp>
        <p:nvSpPr>
          <p:cNvPr id="2" name="Text Placeholder 1"/>
          <p:cNvSpPr>
            <a:spLocks noGrp="1"/>
          </p:cNvSpPr>
          <p:nvPr>
            <p:ph type="subTitle" idx="1"/>
          </p:nvPr>
        </p:nvSpPr>
        <p:spPr>
          <a:xfrm>
            <a:off x="1343696" y="3581400"/>
            <a:ext cx="7343104" cy="2971800"/>
          </a:xfrm>
        </p:spPr>
        <p:txBody>
          <a:bodyPr>
            <a:normAutofit/>
          </a:bodyPr>
          <a:lstStyle/>
          <a:p>
            <a:pPr algn="ctr"/>
            <a:r>
              <a:rPr lang="en-US" sz="2200" dirty="0"/>
              <a:t>Moira S. Laidlaw, Esq. </a:t>
            </a:r>
            <a:br>
              <a:rPr lang="en-US" sz="2200" dirty="0"/>
            </a:br>
            <a:r>
              <a:rPr lang="en-US" sz="2200" dirty="0"/>
              <a:t>Hollis Laidlaw &amp; Simon P.C.</a:t>
            </a:r>
          </a:p>
          <a:p>
            <a:pPr algn="ctr"/>
            <a:endParaRPr lang="en-US" sz="2200" dirty="0"/>
          </a:p>
          <a:p>
            <a:r>
              <a:rPr lang="en-US" sz="1200" dirty="0"/>
              <a:t>Mount Kisco Office 		White Plains		                 New York City</a:t>
            </a:r>
          </a:p>
          <a:p>
            <a:r>
              <a:rPr lang="en-US" sz="1200" dirty="0"/>
              <a:t>55 Smith Avenue		445 Hamilton Avenue	                 60 E.42</a:t>
            </a:r>
            <a:r>
              <a:rPr lang="en-US" sz="1200" baseline="30000" dirty="0"/>
              <a:t>nd</a:t>
            </a:r>
            <a:r>
              <a:rPr lang="en-US" sz="1200" dirty="0"/>
              <a:t> St. Suite 4600</a:t>
            </a:r>
          </a:p>
          <a:p>
            <a:r>
              <a:rPr lang="en-US" sz="1200" dirty="0"/>
              <a:t>Mt. Kisco, New York 10549		White Plains, New York 10601            New York, New York 10165</a:t>
            </a:r>
          </a:p>
          <a:p>
            <a:endParaRPr lang="en-US" dirty="0"/>
          </a:p>
        </p:txBody>
      </p:sp>
      <p:sp>
        <p:nvSpPr>
          <p:cNvPr id="6" name="TextBox 5"/>
          <p:cNvSpPr txBox="1"/>
          <p:nvPr/>
        </p:nvSpPr>
        <p:spPr>
          <a:xfrm>
            <a:off x="4114800" y="5410200"/>
            <a:ext cx="8001000" cy="2809220"/>
          </a:xfrm>
          <a:prstGeom prst="rect">
            <a:avLst/>
          </a:prstGeom>
          <a:noFill/>
        </p:spPr>
        <p:txBody>
          <a:bodyPr wrap="square" numCol="3" rtlCol="0">
            <a:spAutoFit/>
          </a:bodyPr>
          <a:lstStyle/>
          <a:p>
            <a:pPr algn="ctr"/>
            <a:endParaRPr lang="en-US" sz="1550" dirty="0"/>
          </a:p>
          <a:p>
            <a:pPr algn="ctr"/>
            <a:endParaRPr lang="en-US" sz="1550" dirty="0"/>
          </a:p>
          <a:p>
            <a:pPr algn="ctr"/>
            <a:endParaRPr lang="en-US" sz="1550" dirty="0"/>
          </a:p>
          <a:p>
            <a:pPr algn="ctr"/>
            <a:endParaRPr lang="en-US" sz="1550" dirty="0"/>
          </a:p>
          <a:p>
            <a:pPr algn="ctr"/>
            <a:endParaRPr lang="en-US" sz="1550" dirty="0"/>
          </a:p>
          <a:p>
            <a:pPr algn="ctr"/>
            <a:endParaRPr lang="en-US" sz="1550" dirty="0"/>
          </a:p>
          <a:p>
            <a:pPr algn="ctr"/>
            <a:endParaRPr lang="en-US" sz="1550" dirty="0"/>
          </a:p>
          <a:p>
            <a:pPr algn="ctr"/>
            <a:endParaRPr lang="en-US" sz="1550" dirty="0"/>
          </a:p>
          <a:p>
            <a:pPr algn="ctr"/>
            <a:endParaRPr lang="en-US" sz="1550" dirty="0"/>
          </a:p>
          <a:p>
            <a:pPr algn="ctr"/>
            <a:endParaRPr lang="en-US" sz="1550" dirty="0"/>
          </a:p>
          <a:p>
            <a:pPr algn="ctr"/>
            <a:endParaRPr lang="en-US" sz="1550" dirty="0"/>
          </a:p>
        </p:txBody>
      </p:sp>
      <p:pic>
        <p:nvPicPr>
          <p:cNvPr id="4" name="Picture 3"/>
          <p:cNvPicPr>
            <a:picLocks noChangeAspect="1"/>
          </p:cNvPicPr>
          <p:nvPr/>
        </p:nvPicPr>
        <p:blipFill>
          <a:blip r:embed="rId3"/>
          <a:stretch>
            <a:fillRect/>
          </a:stretch>
        </p:blipFill>
        <p:spPr>
          <a:xfrm>
            <a:off x="3665144" y="587457"/>
            <a:ext cx="1737511" cy="1292464"/>
          </a:xfrm>
          <a:prstGeom prst="rect">
            <a:avLst/>
          </a:prstGeom>
        </p:spPr>
      </p:pic>
    </p:spTree>
    <p:extLst>
      <p:ext uri="{BB962C8B-B14F-4D97-AF65-F5344CB8AC3E}">
        <p14:creationId xmlns:p14="http://schemas.microsoft.com/office/powerpoint/2010/main" val="3466351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800" dirty="0"/>
              <a:t>Medicaid</a:t>
            </a:r>
            <a:endParaRPr lang="en-US" dirty="0"/>
          </a:p>
        </p:txBody>
      </p:sp>
      <p:sp>
        <p:nvSpPr>
          <p:cNvPr id="8" name="Content Placeholder 7"/>
          <p:cNvSpPr>
            <a:spLocks noGrp="1"/>
          </p:cNvSpPr>
          <p:nvPr>
            <p:ph idx="1"/>
          </p:nvPr>
        </p:nvSpPr>
        <p:spPr>
          <a:xfrm>
            <a:off x="457200" y="1752600"/>
            <a:ext cx="8229600" cy="4876800"/>
          </a:xfrm>
        </p:spPr>
        <p:txBody>
          <a:bodyPr>
            <a:normAutofit/>
          </a:bodyPr>
          <a:lstStyle/>
          <a:p>
            <a:r>
              <a:rPr lang="en-US" sz="3600" dirty="0"/>
              <a:t>Broader Range of Services Covered, including:</a:t>
            </a:r>
          </a:p>
          <a:p>
            <a:pPr lvl="1"/>
            <a:endParaRPr lang="en-US" sz="3200" dirty="0"/>
          </a:p>
          <a:p>
            <a:pPr lvl="1"/>
            <a:r>
              <a:rPr lang="en-US" sz="3200" dirty="0"/>
              <a:t>Up to 24 hours per day of Home Care</a:t>
            </a:r>
            <a:endParaRPr lang="en-US" sz="2800" dirty="0"/>
          </a:p>
          <a:p>
            <a:pPr lvl="1"/>
            <a:endParaRPr lang="en-US" sz="3200" dirty="0"/>
          </a:p>
          <a:p>
            <a:pPr lvl="1"/>
            <a:r>
              <a:rPr lang="en-US" sz="3200" dirty="0"/>
              <a:t>Unlimited amount of Nursing Home Care coverage</a:t>
            </a:r>
          </a:p>
        </p:txBody>
      </p:sp>
    </p:spTree>
    <p:extLst>
      <p:ext uri="{BB962C8B-B14F-4D97-AF65-F5344CB8AC3E}">
        <p14:creationId xmlns:p14="http://schemas.microsoft.com/office/powerpoint/2010/main" val="140836918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Medicaid</a:t>
            </a:r>
          </a:p>
        </p:txBody>
      </p:sp>
      <p:sp>
        <p:nvSpPr>
          <p:cNvPr id="3" name="Content Placeholder 2"/>
          <p:cNvSpPr>
            <a:spLocks noGrp="1"/>
          </p:cNvSpPr>
          <p:nvPr>
            <p:ph idx="1"/>
          </p:nvPr>
        </p:nvSpPr>
        <p:spPr/>
        <p:txBody>
          <a:bodyPr>
            <a:normAutofit/>
          </a:bodyPr>
          <a:lstStyle/>
          <a:p>
            <a:r>
              <a:rPr lang="en-US" sz="3600" dirty="0"/>
              <a:t>Applications and rules vary depending on what coverage a person needs:</a:t>
            </a:r>
          </a:p>
          <a:p>
            <a:pPr lvl="1"/>
            <a:endParaRPr lang="en-US" sz="3600" dirty="0"/>
          </a:p>
          <a:p>
            <a:pPr lvl="1"/>
            <a:r>
              <a:rPr lang="en-US" sz="3600" dirty="0"/>
              <a:t>Community Care (covers home care)</a:t>
            </a:r>
          </a:p>
          <a:p>
            <a:pPr lvl="1"/>
            <a:endParaRPr lang="en-US" sz="3600" dirty="0"/>
          </a:p>
          <a:p>
            <a:pPr lvl="1"/>
            <a:r>
              <a:rPr lang="en-US" sz="3600" dirty="0"/>
              <a:t>Institutionalized Care (covers Nursing Home care)</a:t>
            </a:r>
          </a:p>
        </p:txBody>
      </p:sp>
    </p:spTree>
    <p:extLst>
      <p:ext uri="{BB962C8B-B14F-4D97-AF65-F5344CB8AC3E}">
        <p14:creationId xmlns:p14="http://schemas.microsoft.com/office/powerpoint/2010/main" val="1226901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fontScale="92500" lnSpcReduction="10000"/>
          </a:bodyPr>
          <a:lstStyle/>
          <a:p>
            <a:pPr>
              <a:spcBef>
                <a:spcPts val="0"/>
              </a:spcBef>
            </a:pPr>
            <a:r>
              <a:rPr lang="en-US" sz="3500" dirty="0"/>
              <a:t>“[N]o government agency has the right to complain that </a:t>
            </a:r>
            <a:r>
              <a:rPr lang="en-US" sz="3500" b="1" dirty="0"/>
              <a:t>middle class people choose to voluntarily inflict poverty on themselves</a:t>
            </a:r>
            <a:r>
              <a:rPr lang="en-US" sz="3500" dirty="0"/>
              <a:t>, when it is the government itself which has established the rule that poverty is a prerequisite to the receipt of government assistance in defraying the costs of </a:t>
            </a:r>
            <a:r>
              <a:rPr lang="en-US" sz="3500" b="1" dirty="0"/>
              <a:t>ruinously expensive</a:t>
            </a:r>
            <a:r>
              <a:rPr lang="en-US" sz="3500" dirty="0"/>
              <a:t> but </a:t>
            </a:r>
          </a:p>
          <a:p>
            <a:pPr marL="0" indent="0">
              <a:spcBef>
                <a:spcPts val="0"/>
              </a:spcBef>
              <a:buNone/>
            </a:pPr>
            <a:r>
              <a:rPr lang="en-US" sz="3500" b="1" dirty="0"/>
              <a:t>  absolutely essential medical care</a:t>
            </a:r>
            <a:r>
              <a:rPr lang="en-US" sz="3500" dirty="0"/>
              <a:t>.” </a:t>
            </a:r>
            <a:r>
              <a:rPr lang="en-US" sz="3200" dirty="0"/>
              <a:t> </a:t>
            </a:r>
          </a:p>
          <a:p>
            <a:endParaRPr lang="en-US" sz="3200" dirty="0"/>
          </a:p>
          <a:p>
            <a:r>
              <a:rPr lang="en-US" sz="1900" i="1" dirty="0"/>
              <a:t>In re Shah</a:t>
            </a:r>
            <a:r>
              <a:rPr lang="en-US" sz="1900" dirty="0"/>
              <a:t>, 257 A.D.2d 275 (2d Dep’t 1999), order </a:t>
            </a:r>
            <a:r>
              <a:rPr lang="en-US" sz="1900" dirty="0" err="1"/>
              <a:t>aff’d</a:t>
            </a:r>
            <a:r>
              <a:rPr lang="en-US" sz="1900" dirty="0"/>
              <a:t>, 95 N.Y. 2d 148 (2000) (emphasis added).</a:t>
            </a:r>
          </a:p>
          <a:p>
            <a:pPr>
              <a:buNone/>
            </a:pPr>
            <a:br>
              <a:rPr lang="en-US" dirty="0"/>
            </a:br>
            <a:endParaRPr lang="en-US" dirty="0"/>
          </a:p>
        </p:txBody>
      </p:sp>
    </p:spTree>
    <p:extLst>
      <p:ext uri="{BB962C8B-B14F-4D97-AF65-F5344CB8AC3E}">
        <p14:creationId xmlns:p14="http://schemas.microsoft.com/office/powerpoint/2010/main" val="4013196213"/>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p:txBody>
          <a:bodyPr>
            <a:normAutofit/>
          </a:bodyPr>
          <a:lstStyle/>
          <a:p>
            <a:r>
              <a:rPr lang="en-US" sz="4400" dirty="0"/>
              <a:t>NY Medicaid Transfer Rules</a:t>
            </a:r>
          </a:p>
        </p:txBody>
      </p:sp>
      <p:sp>
        <p:nvSpPr>
          <p:cNvPr id="17411" name="Content Placeholder 4"/>
          <p:cNvSpPr>
            <a:spLocks noGrp="1"/>
          </p:cNvSpPr>
          <p:nvPr>
            <p:ph idx="1"/>
          </p:nvPr>
        </p:nvSpPr>
        <p:spPr/>
        <p:txBody>
          <a:bodyPr>
            <a:normAutofit/>
          </a:bodyPr>
          <a:lstStyle/>
          <a:p>
            <a:pPr>
              <a:lnSpc>
                <a:spcPct val="150000"/>
              </a:lnSpc>
            </a:pPr>
            <a:r>
              <a:rPr lang="en-US" sz="3200" dirty="0"/>
              <a:t>Community Medicaid/ Home Care Services</a:t>
            </a:r>
            <a:endParaRPr lang="en-US" dirty="0"/>
          </a:p>
          <a:p>
            <a:pPr lvl="1">
              <a:buFont typeface="Wingdings" pitchFamily="2" charset="2"/>
              <a:buNone/>
            </a:pPr>
            <a:r>
              <a:rPr lang="en-US" sz="2400" dirty="0"/>
              <a:t>*Effective October 1, 2020, NY Medicaid instituted a </a:t>
            </a:r>
            <a:r>
              <a:rPr lang="en-US" sz="2400" b="1" dirty="0"/>
              <a:t>30-month (2 ½ Year) </a:t>
            </a:r>
            <a:r>
              <a:rPr lang="en-US" sz="2400" dirty="0"/>
              <a:t>look-back period for long term home care applications, although implementation of the look-back has been repeatedly delayed due to the pandemic.</a:t>
            </a:r>
          </a:p>
          <a:p>
            <a:pPr lvl="1">
              <a:buFont typeface="Wingdings" pitchFamily="2" charset="2"/>
              <a:buNone/>
            </a:pPr>
            <a:r>
              <a:rPr lang="en-US" sz="2400" dirty="0"/>
              <a:t> Currently the lookback is set to start </a:t>
            </a:r>
            <a:r>
              <a:rPr lang="en-US" sz="2400" b="1" dirty="0"/>
              <a:t>3/31/2024</a:t>
            </a:r>
            <a:r>
              <a:rPr lang="en-US" sz="2400" dirty="0"/>
              <a:t>.</a:t>
            </a:r>
          </a:p>
          <a:p>
            <a:pPr lvl="1">
              <a:buFont typeface="Wingdings" pitchFamily="2" charset="2"/>
              <a:buNone/>
            </a:pPr>
            <a:r>
              <a:rPr lang="en-US" sz="2400" dirty="0"/>
              <a:t>  With this new lookback period, it will become even more important for individuals to consider Medicaid planning and the proactive transfer of assets prior to a care need arising.</a:t>
            </a:r>
          </a:p>
        </p:txBody>
      </p:sp>
    </p:spTree>
    <p:extLst>
      <p:ext uri="{BB962C8B-B14F-4D97-AF65-F5344CB8AC3E}">
        <p14:creationId xmlns:p14="http://schemas.microsoft.com/office/powerpoint/2010/main" val="1362236598"/>
      </p:ext>
    </p:extLst>
  </p:cSld>
  <p:clrMapOvr>
    <a:masterClrMapping/>
  </p:clrMapOvr>
  <p:transition spd="slow">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p:txBody>
          <a:bodyPr>
            <a:normAutofit/>
          </a:bodyPr>
          <a:lstStyle/>
          <a:p>
            <a:r>
              <a:rPr lang="en-US" sz="4400" dirty="0"/>
              <a:t>NY Medicaid Transfer Rules</a:t>
            </a:r>
          </a:p>
        </p:txBody>
      </p:sp>
      <p:sp>
        <p:nvSpPr>
          <p:cNvPr id="17411" name="Content Placeholder 4"/>
          <p:cNvSpPr>
            <a:spLocks noGrp="1"/>
          </p:cNvSpPr>
          <p:nvPr>
            <p:ph idx="1"/>
          </p:nvPr>
        </p:nvSpPr>
        <p:spPr/>
        <p:txBody>
          <a:bodyPr>
            <a:normAutofit/>
          </a:bodyPr>
          <a:lstStyle/>
          <a:p>
            <a:pPr>
              <a:lnSpc>
                <a:spcPct val="150000"/>
              </a:lnSpc>
            </a:pPr>
            <a:r>
              <a:rPr lang="en-US" sz="3200" dirty="0"/>
              <a:t>Institutional Care</a:t>
            </a:r>
          </a:p>
          <a:p>
            <a:pPr lvl="1">
              <a:lnSpc>
                <a:spcPct val="150000"/>
              </a:lnSpc>
            </a:pPr>
            <a:r>
              <a:rPr lang="en-US" sz="3600" b="1" dirty="0"/>
              <a:t>5</a:t>
            </a:r>
            <a:r>
              <a:rPr lang="en-US" sz="2800" b="1" dirty="0"/>
              <a:t> </a:t>
            </a:r>
            <a:r>
              <a:rPr lang="en-US" sz="2800" dirty="0"/>
              <a:t>year look-back period for uncompensated transfers</a:t>
            </a:r>
          </a:p>
          <a:p>
            <a:pPr lvl="1">
              <a:lnSpc>
                <a:spcPct val="150000"/>
              </a:lnSpc>
            </a:pPr>
            <a:r>
              <a:rPr lang="en-US" sz="2800" dirty="0"/>
              <a:t>Non-exempt transfers create penalty period that does not start to run until the person is receiving institutional care</a:t>
            </a:r>
          </a:p>
        </p:txBody>
      </p:sp>
    </p:spTree>
    <p:extLst>
      <p:ext uri="{BB962C8B-B14F-4D97-AF65-F5344CB8AC3E}">
        <p14:creationId xmlns:p14="http://schemas.microsoft.com/office/powerpoint/2010/main" val="350414795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anim calcmode="lin" valueType="num">
                                      <p:cBhvr additive="base">
                                        <p:cTn id="7" dur="5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411">
                                            <p:txEl>
                                              <p:pRg st="2" end="2"/>
                                            </p:txEl>
                                          </p:spTgt>
                                        </p:tgtEl>
                                        <p:attrNameLst>
                                          <p:attrName>style.visibility</p:attrName>
                                        </p:attrNameLst>
                                      </p:cBhvr>
                                      <p:to>
                                        <p:strVal val="visible"/>
                                      </p:to>
                                    </p:set>
                                    <p:anim calcmode="lin" valueType="num">
                                      <p:cBhvr additive="base">
                                        <p:cTn id="13" dur="5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41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a:bodyPr>
          <a:lstStyle/>
          <a:p>
            <a:r>
              <a:rPr lang="en-US" sz="4400" dirty="0"/>
              <a:t>Medicaid Community Care</a:t>
            </a:r>
          </a:p>
        </p:txBody>
      </p:sp>
      <p:sp>
        <p:nvSpPr>
          <p:cNvPr id="2" name="Text Placeholder 1"/>
          <p:cNvSpPr>
            <a:spLocks noGrp="1"/>
          </p:cNvSpPr>
          <p:nvPr>
            <p:ph type="body" idx="1"/>
          </p:nvPr>
        </p:nvSpPr>
        <p:spPr>
          <a:xfrm>
            <a:off x="76200" y="1676400"/>
            <a:ext cx="4312920" cy="762000"/>
          </a:xfrm>
        </p:spPr>
        <p:txBody>
          <a:bodyPr>
            <a:noAutofit/>
          </a:bodyPr>
          <a:lstStyle/>
          <a:p>
            <a:r>
              <a:rPr lang="en-US" sz="2800" dirty="0"/>
              <a:t>Assets</a:t>
            </a:r>
          </a:p>
        </p:txBody>
      </p:sp>
      <p:sp>
        <p:nvSpPr>
          <p:cNvPr id="3" name="Subtitle 2"/>
          <p:cNvSpPr>
            <a:spLocks noGrp="1"/>
          </p:cNvSpPr>
          <p:nvPr>
            <p:ph sz="half" idx="2"/>
          </p:nvPr>
        </p:nvSpPr>
        <p:spPr>
          <a:xfrm>
            <a:off x="304800" y="2438400"/>
            <a:ext cx="4084320" cy="3951288"/>
          </a:xfrm>
        </p:spPr>
        <p:txBody>
          <a:bodyPr>
            <a:normAutofit/>
          </a:bodyPr>
          <a:lstStyle/>
          <a:p>
            <a:pPr>
              <a:defRPr/>
            </a:pPr>
            <a:r>
              <a:rPr lang="en-US" sz="2800" dirty="0"/>
              <a:t>One person household: </a:t>
            </a:r>
          </a:p>
          <a:p>
            <a:pPr lvl="1">
              <a:defRPr/>
            </a:pPr>
            <a:r>
              <a:rPr lang="en-US" sz="2400" b="1" dirty="0"/>
              <a:t>$30,182 </a:t>
            </a:r>
            <a:r>
              <a:rPr lang="en-US" sz="2400" dirty="0"/>
              <a:t>plus exempt assets</a:t>
            </a:r>
          </a:p>
          <a:p>
            <a:pPr>
              <a:defRPr/>
            </a:pPr>
            <a:r>
              <a:rPr lang="en-US" sz="2800" dirty="0"/>
              <a:t>Two person household: </a:t>
            </a:r>
          </a:p>
          <a:p>
            <a:pPr lvl="1">
              <a:defRPr/>
            </a:pPr>
            <a:r>
              <a:rPr lang="en-US" sz="2400" b="1" dirty="0"/>
              <a:t>$40,821 </a:t>
            </a:r>
            <a:r>
              <a:rPr lang="en-US" sz="2400" dirty="0"/>
              <a:t>plus exempt assets</a:t>
            </a:r>
          </a:p>
        </p:txBody>
      </p:sp>
      <p:sp>
        <p:nvSpPr>
          <p:cNvPr id="4" name="Text Placeholder 3"/>
          <p:cNvSpPr>
            <a:spLocks noGrp="1"/>
          </p:cNvSpPr>
          <p:nvPr>
            <p:ph type="body" sz="quarter" idx="3"/>
          </p:nvPr>
        </p:nvSpPr>
        <p:spPr/>
        <p:txBody>
          <a:bodyPr>
            <a:normAutofit/>
          </a:bodyPr>
          <a:lstStyle/>
          <a:p>
            <a:r>
              <a:rPr lang="en-US" sz="3200" dirty="0"/>
              <a:t>Income</a:t>
            </a:r>
          </a:p>
        </p:txBody>
      </p:sp>
      <p:sp>
        <p:nvSpPr>
          <p:cNvPr id="6" name="Content Placeholder 5"/>
          <p:cNvSpPr>
            <a:spLocks noGrp="1"/>
          </p:cNvSpPr>
          <p:nvPr>
            <p:ph sz="quarter" idx="4"/>
          </p:nvPr>
        </p:nvSpPr>
        <p:spPr>
          <a:xfrm>
            <a:off x="4754880" y="2438400"/>
            <a:ext cx="4160520" cy="3951288"/>
          </a:xfrm>
        </p:spPr>
        <p:txBody>
          <a:bodyPr/>
          <a:lstStyle/>
          <a:p>
            <a:pPr>
              <a:defRPr/>
            </a:pPr>
            <a:r>
              <a:rPr lang="en-US" sz="2800" dirty="0"/>
              <a:t>One person household: </a:t>
            </a:r>
          </a:p>
          <a:p>
            <a:pPr lvl="1">
              <a:defRPr/>
            </a:pPr>
            <a:r>
              <a:rPr lang="en-US" sz="2400" b="1" dirty="0"/>
              <a:t>$1,677 + $20</a:t>
            </a:r>
          </a:p>
          <a:p>
            <a:pPr>
              <a:defRPr/>
            </a:pPr>
            <a:r>
              <a:rPr lang="en-US" sz="2800" dirty="0"/>
              <a:t>Two person household: </a:t>
            </a:r>
          </a:p>
          <a:p>
            <a:pPr lvl="1">
              <a:defRPr/>
            </a:pPr>
            <a:r>
              <a:rPr lang="en-US" sz="2400" b="1" dirty="0"/>
              <a:t>$2,268 +$20</a:t>
            </a:r>
          </a:p>
          <a:p>
            <a:pPr marL="0" indent="0">
              <a:buNone/>
            </a:pPr>
            <a:endParaRPr lang="en-US" dirty="0"/>
          </a:p>
        </p:txBody>
      </p:sp>
      <p:pic>
        <p:nvPicPr>
          <p:cNvPr id="8" name="Picture 2" descr="C:\Users\Kim\AppData\Local\Microsoft\Windows\Temporary Internet Files\Content.IE5\A9MIJ3XE\MC900441459[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0" y="1622277"/>
            <a:ext cx="1676400" cy="102834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Kim\AppData\Local\Microsoft\Windows\Temporary Internet Files\Content.IE5\A9MIJ3XE\MC900441459[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1622276"/>
            <a:ext cx="1676400" cy="10283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34316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 calcmode="lin" valueType="num">
                                      <p:cBhvr additive="base">
                                        <p:cTn id="2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anim calcmode="lin" valueType="num">
                                      <p:cBhvr additive="base">
                                        <p:cTn id="3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2" end="2"/>
                                            </p:txEl>
                                          </p:spTgt>
                                        </p:tgtEl>
                                        <p:attrNameLst>
                                          <p:attrName>style.visibility</p:attrName>
                                        </p:attrNameLst>
                                      </p:cBhvr>
                                      <p:to>
                                        <p:strVal val="visible"/>
                                      </p:to>
                                    </p:set>
                                    <p:anim calcmode="lin" valueType="num">
                                      <p:cBhvr additive="base">
                                        <p:cTn id="3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2" end="2"/>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6">
                                            <p:txEl>
                                              <p:pRg st="3" end="3"/>
                                            </p:txEl>
                                          </p:spTgt>
                                        </p:tgtEl>
                                        <p:attrNameLst>
                                          <p:attrName>style.visibility</p:attrName>
                                        </p:attrNameLst>
                                      </p:cBhvr>
                                      <p:to>
                                        <p:strVal val="visible"/>
                                      </p:to>
                                    </p:set>
                                    <p:anim calcmode="lin" valueType="num">
                                      <p:cBhvr additive="base">
                                        <p:cTn id="4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Medicaid Institutional Care</a:t>
            </a:r>
          </a:p>
        </p:txBody>
      </p:sp>
      <p:sp>
        <p:nvSpPr>
          <p:cNvPr id="5" name="Text Placeholder 4"/>
          <p:cNvSpPr>
            <a:spLocks noGrp="1"/>
          </p:cNvSpPr>
          <p:nvPr>
            <p:ph type="body" idx="1"/>
          </p:nvPr>
        </p:nvSpPr>
        <p:spPr>
          <a:xfrm>
            <a:off x="76200" y="1676400"/>
            <a:ext cx="4312920" cy="762000"/>
          </a:xfrm>
        </p:spPr>
        <p:txBody>
          <a:bodyPr>
            <a:noAutofit/>
          </a:bodyPr>
          <a:lstStyle/>
          <a:p>
            <a:r>
              <a:rPr lang="en-US" sz="2800" dirty="0"/>
              <a:t>Assets</a:t>
            </a:r>
          </a:p>
        </p:txBody>
      </p:sp>
      <p:sp>
        <p:nvSpPr>
          <p:cNvPr id="3" name="Content Placeholder 2"/>
          <p:cNvSpPr>
            <a:spLocks noGrp="1"/>
          </p:cNvSpPr>
          <p:nvPr>
            <p:ph sz="half" idx="2"/>
          </p:nvPr>
        </p:nvSpPr>
        <p:spPr/>
        <p:txBody>
          <a:bodyPr>
            <a:normAutofit/>
          </a:bodyPr>
          <a:lstStyle/>
          <a:p>
            <a:pPr>
              <a:defRPr/>
            </a:pPr>
            <a:r>
              <a:rPr lang="en-US" dirty="0"/>
              <a:t>Applicant Resources:</a:t>
            </a:r>
          </a:p>
          <a:p>
            <a:pPr lvl="1">
              <a:defRPr/>
            </a:pPr>
            <a:r>
              <a:rPr lang="en-US" dirty="0"/>
              <a:t>$30,182</a:t>
            </a:r>
          </a:p>
          <a:p>
            <a:pPr>
              <a:defRPr/>
            </a:pPr>
            <a:r>
              <a:rPr lang="en-US" dirty="0"/>
              <a:t>Community Spouse Resource Allowance:</a:t>
            </a:r>
          </a:p>
          <a:p>
            <a:pPr lvl="1">
              <a:defRPr/>
            </a:pPr>
            <a:r>
              <a:rPr lang="en-US" dirty="0"/>
              <a:t>$74,820 up to $148,620</a:t>
            </a:r>
          </a:p>
          <a:p>
            <a:pPr lvl="1">
              <a:defRPr/>
            </a:pPr>
            <a:r>
              <a:rPr lang="en-US" dirty="0"/>
              <a:t>May be higher if request hearing and receive judicial approval</a:t>
            </a:r>
          </a:p>
          <a:p>
            <a:endParaRPr lang="en-US" sz="2800" dirty="0"/>
          </a:p>
        </p:txBody>
      </p:sp>
      <p:sp>
        <p:nvSpPr>
          <p:cNvPr id="6" name="Text Placeholder 5"/>
          <p:cNvSpPr>
            <a:spLocks noGrp="1"/>
          </p:cNvSpPr>
          <p:nvPr>
            <p:ph type="body" sz="quarter" idx="3"/>
          </p:nvPr>
        </p:nvSpPr>
        <p:spPr/>
        <p:txBody>
          <a:bodyPr>
            <a:normAutofit/>
          </a:bodyPr>
          <a:lstStyle/>
          <a:p>
            <a:r>
              <a:rPr lang="en-US" sz="2800" dirty="0"/>
              <a:t>Income</a:t>
            </a:r>
          </a:p>
        </p:txBody>
      </p:sp>
      <p:sp>
        <p:nvSpPr>
          <p:cNvPr id="7" name="Content Placeholder 6"/>
          <p:cNvSpPr>
            <a:spLocks noGrp="1"/>
          </p:cNvSpPr>
          <p:nvPr>
            <p:ph sz="quarter" idx="4"/>
          </p:nvPr>
        </p:nvSpPr>
        <p:spPr/>
        <p:txBody>
          <a:bodyPr/>
          <a:lstStyle/>
          <a:p>
            <a:pPr>
              <a:defRPr/>
            </a:pPr>
            <a:r>
              <a:rPr lang="en-US" dirty="0"/>
              <a:t>Applicant Income: </a:t>
            </a:r>
          </a:p>
          <a:p>
            <a:pPr lvl="1">
              <a:defRPr/>
            </a:pPr>
            <a:r>
              <a:rPr lang="en-US" dirty="0"/>
              <a:t>$50</a:t>
            </a:r>
          </a:p>
          <a:p>
            <a:pPr>
              <a:defRPr/>
            </a:pPr>
            <a:r>
              <a:rPr lang="en-US" dirty="0"/>
              <a:t>Community Spouse Income: </a:t>
            </a:r>
          </a:p>
          <a:p>
            <a:pPr lvl="1">
              <a:defRPr/>
            </a:pPr>
            <a:r>
              <a:rPr lang="en-US" dirty="0"/>
              <a:t>$3,715.50</a:t>
            </a:r>
          </a:p>
        </p:txBody>
      </p:sp>
      <p:pic>
        <p:nvPicPr>
          <p:cNvPr id="8" name="Picture 2" descr="C:\Users\Kim\AppData\Local\Microsoft\Windows\Temporary Internet Files\Content.IE5\A9MIJ3XE\MC900441459[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4400" y="1622277"/>
            <a:ext cx="1676400" cy="102834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Kim\AppData\Local\Microsoft\Windows\Temporary Internet Files\Content.IE5\A9MIJ3XE\MC900441459[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1580301"/>
            <a:ext cx="1676400" cy="10283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9545089"/>
      </p:ext>
    </p:extLst>
  </p:cSld>
  <p:clrMapOvr>
    <a:masterClrMapping/>
  </p:clrMapOvr>
  <p:transition spd="slow">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fontScale="90000"/>
          </a:bodyPr>
          <a:lstStyle/>
          <a:p>
            <a:r>
              <a:rPr lang="en-US" dirty="0"/>
              <a:t>NY Medicaid (Temporarily) Exempt Assets</a:t>
            </a:r>
          </a:p>
        </p:txBody>
      </p:sp>
      <p:sp>
        <p:nvSpPr>
          <p:cNvPr id="3" name="Content Placeholder 2"/>
          <p:cNvSpPr>
            <a:spLocks noGrp="1"/>
          </p:cNvSpPr>
          <p:nvPr>
            <p:ph idx="1"/>
          </p:nvPr>
        </p:nvSpPr>
        <p:spPr>
          <a:xfrm>
            <a:off x="457200" y="1828800"/>
            <a:ext cx="8229600" cy="4876800"/>
          </a:xfrm>
        </p:spPr>
        <p:txBody>
          <a:bodyPr>
            <a:normAutofit/>
          </a:bodyPr>
          <a:lstStyle/>
          <a:p>
            <a:pPr lvl="1">
              <a:buFont typeface="Wingdings" pitchFamily="2" charset="2"/>
              <a:buChar char="§"/>
              <a:defRPr/>
            </a:pPr>
            <a:r>
              <a:rPr lang="en-US" sz="3200" dirty="0"/>
              <a:t>House (maximum of $1,033,000 value)</a:t>
            </a:r>
          </a:p>
          <a:p>
            <a:pPr lvl="1">
              <a:buFont typeface="Wingdings" pitchFamily="2" charset="2"/>
              <a:buChar char="§"/>
              <a:defRPr/>
            </a:pPr>
            <a:r>
              <a:rPr lang="en-US" sz="3200" dirty="0"/>
              <a:t>Car (unlimited value)</a:t>
            </a:r>
          </a:p>
          <a:p>
            <a:pPr lvl="1">
              <a:buFont typeface="Wingdings" pitchFamily="2" charset="2"/>
              <a:buChar char="§"/>
              <a:defRPr/>
            </a:pPr>
            <a:r>
              <a:rPr lang="en-US" sz="3200" dirty="0"/>
              <a:t>Contents of Household (unlimited value)</a:t>
            </a:r>
          </a:p>
          <a:p>
            <a:pPr marL="274320" lvl="1" indent="0">
              <a:buNone/>
              <a:defRPr/>
            </a:pPr>
            <a:endParaRPr lang="en-US" sz="3200" b="1" dirty="0"/>
          </a:p>
          <a:p>
            <a:pPr marL="274320" lvl="1" indent="0">
              <a:buNone/>
              <a:defRPr/>
            </a:pPr>
            <a:r>
              <a:rPr lang="en-US" sz="3200" b="1" dirty="0"/>
              <a:t>Caveat: Although these are exempt assets for determining eligibility, most of these assets could be vulnerable to an </a:t>
            </a:r>
            <a:r>
              <a:rPr lang="en-US" sz="3200" b="1" u="sng" dirty="0"/>
              <a:t>estate</a:t>
            </a:r>
            <a:r>
              <a:rPr lang="en-US" sz="3200" b="1" dirty="0"/>
              <a:t> recovery claim by NY State</a:t>
            </a:r>
          </a:p>
          <a:p>
            <a:pPr lvl="1">
              <a:buFont typeface="Wingdings" pitchFamily="2" charset="2"/>
              <a:buChar char="§"/>
              <a:defRPr/>
            </a:pPr>
            <a:endParaRPr lang="en-US" sz="3600" dirty="0"/>
          </a:p>
        </p:txBody>
      </p:sp>
      <p:pic>
        <p:nvPicPr>
          <p:cNvPr id="5" name="Picture 3" descr="C:\Users\Kim\AppData\Local\Microsoft\Windows\Temporary Internet Files\Content.IE5\A9MIJ3XE\MC900441738[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72400" y="1862091"/>
            <a:ext cx="14478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C:\Users\Kim\AppData\Local\Microsoft\Windows\Temporary Internet Files\Content.IE5\A9MIJ3XE\MC900440349[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2362200"/>
            <a:ext cx="1371600" cy="60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1174738"/>
      </p:ext>
    </p:extLst>
  </p:cSld>
  <p:clrMapOvr>
    <a:masterClrMapping/>
  </p:clrMapOvr>
  <p:transition spd="slow">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381000"/>
            <a:ext cx="8229600" cy="990600"/>
          </a:xfrm>
        </p:spPr>
        <p:txBody>
          <a:bodyPr>
            <a:normAutofit/>
          </a:bodyPr>
          <a:lstStyle/>
          <a:p>
            <a:r>
              <a:rPr lang="en-US" dirty="0"/>
              <a:t>NY Medicaid Exempt Assets</a:t>
            </a:r>
          </a:p>
        </p:txBody>
      </p:sp>
      <p:sp>
        <p:nvSpPr>
          <p:cNvPr id="3" name="Content Placeholder 2"/>
          <p:cNvSpPr>
            <a:spLocks noGrp="1"/>
          </p:cNvSpPr>
          <p:nvPr>
            <p:ph idx="1"/>
          </p:nvPr>
        </p:nvSpPr>
        <p:spPr>
          <a:xfrm>
            <a:off x="457200" y="1295400"/>
            <a:ext cx="8229600" cy="4876800"/>
          </a:xfrm>
        </p:spPr>
        <p:txBody>
          <a:bodyPr>
            <a:noAutofit/>
          </a:bodyPr>
          <a:lstStyle/>
          <a:p>
            <a:pPr lvl="1">
              <a:buFont typeface="Wingdings" pitchFamily="2" charset="2"/>
              <a:buChar char="§"/>
              <a:defRPr/>
            </a:pPr>
            <a:r>
              <a:rPr lang="en-US" sz="2400" dirty="0"/>
              <a:t>Life Insurance ($1,500 in cash value exempt if no burial account funded)</a:t>
            </a:r>
          </a:p>
          <a:p>
            <a:pPr lvl="1">
              <a:buFont typeface="Wingdings" pitchFamily="2" charset="2"/>
              <a:buChar char="§"/>
              <a:defRPr/>
            </a:pPr>
            <a:r>
              <a:rPr lang="en-US" sz="2400" dirty="0"/>
              <a:t>Funeral/Burial Exemptions</a:t>
            </a:r>
          </a:p>
          <a:p>
            <a:pPr lvl="2">
              <a:buFont typeface="Wingdings" pitchFamily="2" charset="2"/>
              <a:buChar char="§"/>
              <a:defRPr/>
            </a:pPr>
            <a:r>
              <a:rPr lang="en-US" sz="2200" dirty="0"/>
              <a:t>Prepaid funeral trust (no limit, but should not be overfunded as unused portion must be returned to Medicaid)</a:t>
            </a:r>
          </a:p>
          <a:p>
            <a:pPr lvl="2">
              <a:buFont typeface="Wingdings" pitchFamily="2" charset="2"/>
              <a:buChar char="§"/>
              <a:defRPr/>
            </a:pPr>
            <a:r>
              <a:rPr lang="en-US" sz="2200" dirty="0"/>
              <a:t>Burial plot/vault exempt</a:t>
            </a:r>
          </a:p>
          <a:p>
            <a:pPr lvl="2">
              <a:buFont typeface="Wingdings" pitchFamily="2" charset="2"/>
              <a:buChar char="§"/>
              <a:defRPr/>
            </a:pPr>
            <a:r>
              <a:rPr lang="en-US" sz="2200" dirty="0"/>
              <a:t>Burial account funded with no more than $1,500.  Account must be separate and specifically designated as a burial allowance</a:t>
            </a:r>
          </a:p>
          <a:p>
            <a:pPr lvl="1">
              <a:buFont typeface="Wingdings" pitchFamily="2" charset="2"/>
              <a:buChar char="§"/>
              <a:defRPr/>
            </a:pPr>
            <a:r>
              <a:rPr lang="en-US" sz="2400" dirty="0"/>
              <a:t>IRAs as long as in pay-out status (i.e., MRD taken yearly)</a:t>
            </a:r>
          </a:p>
          <a:p>
            <a:pPr lvl="1">
              <a:buNone/>
              <a:defRPr/>
            </a:pPr>
            <a:endParaRPr lang="en-US" sz="2400" dirty="0"/>
          </a:p>
        </p:txBody>
      </p:sp>
    </p:spTree>
    <p:extLst>
      <p:ext uri="{BB962C8B-B14F-4D97-AF65-F5344CB8AC3E}">
        <p14:creationId xmlns:p14="http://schemas.microsoft.com/office/powerpoint/2010/main" val="3626930062"/>
      </p:ext>
    </p:extLst>
  </p:cSld>
  <p:clrMapOvr>
    <a:masterClrMapping/>
  </p:clrMapOvr>
  <p:transition spd="slow">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How to Preserve Assets</a:t>
            </a:r>
          </a:p>
        </p:txBody>
      </p:sp>
      <p:sp>
        <p:nvSpPr>
          <p:cNvPr id="3" name="Content Placeholder 2"/>
          <p:cNvSpPr>
            <a:spLocks noGrp="1"/>
          </p:cNvSpPr>
          <p:nvPr>
            <p:ph idx="1"/>
          </p:nvPr>
        </p:nvSpPr>
        <p:spPr/>
        <p:txBody>
          <a:bodyPr>
            <a:normAutofit/>
          </a:bodyPr>
          <a:lstStyle/>
          <a:p>
            <a:pPr marL="457200" indent="-457200">
              <a:lnSpc>
                <a:spcPct val="150000"/>
              </a:lnSpc>
              <a:buFont typeface="+mj-lt"/>
              <a:buAutoNum type="arabicPeriod"/>
            </a:pPr>
            <a:r>
              <a:rPr lang="en-US" sz="3200" dirty="0"/>
              <a:t>Outright Gifts</a:t>
            </a:r>
          </a:p>
          <a:p>
            <a:pPr marL="457200" indent="-457200">
              <a:lnSpc>
                <a:spcPct val="150000"/>
              </a:lnSpc>
              <a:buFont typeface="+mj-lt"/>
              <a:buAutoNum type="arabicPeriod"/>
            </a:pPr>
            <a:r>
              <a:rPr lang="en-US" sz="3200" dirty="0"/>
              <a:t>Asset Protection Trust</a:t>
            </a:r>
          </a:p>
          <a:p>
            <a:pPr marL="457200" indent="-457200">
              <a:lnSpc>
                <a:spcPct val="150000"/>
              </a:lnSpc>
              <a:buFont typeface="+mj-lt"/>
              <a:buAutoNum type="arabicPeriod"/>
            </a:pPr>
            <a:r>
              <a:rPr lang="en-US" sz="3200" dirty="0"/>
              <a:t>Pooled Trust to Shelter Income</a:t>
            </a:r>
          </a:p>
          <a:p>
            <a:pPr marL="457200" indent="-457200">
              <a:lnSpc>
                <a:spcPct val="150000"/>
              </a:lnSpc>
              <a:buFont typeface="+mj-lt"/>
              <a:buAutoNum type="arabicPeriod"/>
            </a:pPr>
            <a:r>
              <a:rPr lang="en-US" sz="3200" dirty="0"/>
              <a:t>Spousal Refusal</a:t>
            </a:r>
          </a:p>
          <a:p>
            <a:pPr marL="457200" indent="-457200">
              <a:lnSpc>
                <a:spcPct val="150000"/>
              </a:lnSpc>
              <a:buFont typeface="+mj-lt"/>
              <a:buAutoNum type="arabicPeriod"/>
            </a:pPr>
            <a:r>
              <a:rPr lang="en-US" sz="3200" dirty="0"/>
              <a:t>Exempt Transfers</a:t>
            </a:r>
          </a:p>
        </p:txBody>
      </p:sp>
    </p:spTree>
    <p:extLst>
      <p:ext uri="{BB962C8B-B14F-4D97-AF65-F5344CB8AC3E}">
        <p14:creationId xmlns:p14="http://schemas.microsoft.com/office/powerpoint/2010/main" val="2759725608"/>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800" dirty="0"/>
              <a:t>Disclaimer</a:t>
            </a:r>
            <a:endParaRPr lang="en-US" dirty="0"/>
          </a:p>
        </p:txBody>
      </p:sp>
      <p:sp>
        <p:nvSpPr>
          <p:cNvPr id="5123" name="Rectangle 3"/>
          <p:cNvSpPr>
            <a:spLocks noGrp="1" noChangeArrowheads="1"/>
          </p:cNvSpPr>
          <p:nvPr>
            <p:ph idx="1"/>
          </p:nvPr>
        </p:nvSpPr>
        <p:spPr/>
        <p:txBody>
          <a:bodyPr/>
          <a:lstStyle/>
          <a:p>
            <a:pPr eaLnBrk="1" hangingPunct="1"/>
            <a:endParaRPr lang="en-US" dirty="0"/>
          </a:p>
          <a:p>
            <a:pPr eaLnBrk="1" hangingPunct="1"/>
            <a:r>
              <a:rPr lang="en-US" sz="2800" dirty="0"/>
              <a:t>This is an overview – not a complete statement of the law and is not to be considered legal advice</a:t>
            </a:r>
          </a:p>
          <a:p>
            <a:pPr eaLnBrk="1" hangingPunct="1"/>
            <a:endParaRPr lang="en-US" sz="2800" dirty="0"/>
          </a:p>
          <a:p>
            <a:pPr eaLnBrk="1" hangingPunct="1"/>
            <a:r>
              <a:rPr lang="en-US" sz="2800" dirty="0"/>
              <a:t>If you have any questions, contact </a:t>
            </a:r>
          </a:p>
          <a:p>
            <a:pPr marL="0" indent="0" eaLnBrk="1" hangingPunct="1">
              <a:buNone/>
            </a:pPr>
            <a:r>
              <a:rPr lang="en-US" sz="2800" dirty="0"/>
              <a:t>  Moira S. Laidlaw at </a:t>
            </a:r>
          </a:p>
          <a:p>
            <a:pPr marL="0" indent="0" eaLnBrk="1" hangingPunct="1">
              <a:buNone/>
            </a:pPr>
            <a:r>
              <a:rPr lang="en-US" sz="2800" dirty="0"/>
              <a:t>  (914) 666-5600</a:t>
            </a:r>
          </a:p>
        </p:txBody>
      </p:sp>
    </p:spTree>
  </p:cSld>
  <p:clrMapOvr>
    <a:masterClrMapping/>
  </p:clrMapOvr>
  <p:transition spd="slow">
    <p:pull/>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Outright Gifts</a:t>
            </a:r>
          </a:p>
        </p:txBody>
      </p:sp>
      <p:sp>
        <p:nvSpPr>
          <p:cNvPr id="7" name="Text Placeholder 6"/>
          <p:cNvSpPr>
            <a:spLocks noGrp="1"/>
          </p:cNvSpPr>
          <p:nvPr>
            <p:ph type="body" idx="1"/>
          </p:nvPr>
        </p:nvSpPr>
        <p:spPr/>
        <p:txBody>
          <a:bodyPr>
            <a:normAutofit lnSpcReduction="10000"/>
          </a:bodyPr>
          <a:lstStyle/>
          <a:p>
            <a:r>
              <a:rPr lang="en-US" sz="3600" dirty="0"/>
              <a:t>Pros</a:t>
            </a:r>
            <a:endParaRPr lang="en-US" dirty="0"/>
          </a:p>
        </p:txBody>
      </p:sp>
      <p:sp>
        <p:nvSpPr>
          <p:cNvPr id="8" name="Content Placeholder 7"/>
          <p:cNvSpPr>
            <a:spLocks noGrp="1"/>
          </p:cNvSpPr>
          <p:nvPr>
            <p:ph sz="half" idx="2"/>
          </p:nvPr>
        </p:nvSpPr>
        <p:spPr/>
        <p:txBody>
          <a:bodyPr/>
          <a:lstStyle/>
          <a:p>
            <a:r>
              <a:rPr lang="en-US" sz="2800" dirty="0"/>
              <a:t>Simple</a:t>
            </a:r>
            <a:endParaRPr lang="en-US" dirty="0"/>
          </a:p>
        </p:txBody>
      </p:sp>
      <p:sp>
        <p:nvSpPr>
          <p:cNvPr id="9" name="Text Placeholder 8"/>
          <p:cNvSpPr>
            <a:spLocks noGrp="1"/>
          </p:cNvSpPr>
          <p:nvPr>
            <p:ph type="body" sz="quarter" idx="3"/>
          </p:nvPr>
        </p:nvSpPr>
        <p:spPr/>
        <p:txBody>
          <a:bodyPr>
            <a:noAutofit/>
          </a:bodyPr>
          <a:lstStyle/>
          <a:p>
            <a:r>
              <a:rPr lang="en-US" sz="3600" dirty="0"/>
              <a:t>Cons</a:t>
            </a:r>
            <a:endParaRPr lang="en-US" sz="3200" dirty="0"/>
          </a:p>
        </p:txBody>
      </p:sp>
      <p:sp>
        <p:nvSpPr>
          <p:cNvPr id="10" name="Content Placeholder 9"/>
          <p:cNvSpPr>
            <a:spLocks noGrp="1"/>
          </p:cNvSpPr>
          <p:nvPr>
            <p:ph sz="quarter" idx="4"/>
          </p:nvPr>
        </p:nvSpPr>
        <p:spPr/>
        <p:txBody>
          <a:bodyPr/>
          <a:lstStyle/>
          <a:p>
            <a:r>
              <a:rPr lang="en-US" dirty="0"/>
              <a:t>Negative Tax Consequences (especially for a house)</a:t>
            </a:r>
          </a:p>
          <a:p>
            <a:r>
              <a:rPr lang="en-US" dirty="0"/>
              <a:t>No Asset Protection:</a:t>
            </a:r>
          </a:p>
          <a:p>
            <a:pPr lvl="1"/>
            <a:r>
              <a:rPr lang="en-US" dirty="0"/>
              <a:t>Divorce</a:t>
            </a:r>
          </a:p>
          <a:p>
            <a:pPr lvl="1"/>
            <a:r>
              <a:rPr lang="en-US" dirty="0"/>
              <a:t>Litigation</a:t>
            </a:r>
          </a:p>
          <a:p>
            <a:pPr lvl="1"/>
            <a:r>
              <a:rPr lang="en-US" dirty="0"/>
              <a:t>Death</a:t>
            </a:r>
          </a:p>
          <a:p>
            <a:r>
              <a:rPr lang="en-US" dirty="0"/>
              <a:t>No Guarantee to get it back</a:t>
            </a:r>
          </a:p>
        </p:txBody>
      </p:sp>
      <p:pic>
        <p:nvPicPr>
          <p:cNvPr id="11" name="Picture 2" descr="C:\Users\Kim\AppData\Local\Microsoft\Windows\Temporary Internet Files\Content.IE5\TXRK5PW3\MC90038976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97652" y="524436"/>
            <a:ext cx="1749796"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0827846"/>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t>Irrevocable Income-Only Trust</a:t>
            </a:r>
          </a:p>
        </p:txBody>
      </p:sp>
      <p:sp>
        <p:nvSpPr>
          <p:cNvPr id="3" name="Content Placeholder 2"/>
          <p:cNvSpPr>
            <a:spLocks noGrp="1"/>
          </p:cNvSpPr>
          <p:nvPr>
            <p:ph idx="1"/>
          </p:nvPr>
        </p:nvSpPr>
        <p:spPr/>
        <p:txBody>
          <a:bodyPr>
            <a:normAutofit fontScale="92500" lnSpcReduction="10000"/>
          </a:bodyPr>
          <a:lstStyle/>
          <a:p>
            <a:pPr>
              <a:lnSpc>
                <a:spcPct val="150000"/>
              </a:lnSpc>
              <a:defRPr/>
            </a:pPr>
            <a:r>
              <a:rPr lang="en-US" sz="2800" dirty="0"/>
              <a:t>Pros: </a:t>
            </a:r>
          </a:p>
          <a:p>
            <a:pPr lvl="1">
              <a:lnSpc>
                <a:spcPct val="150000"/>
              </a:lnSpc>
              <a:defRPr/>
            </a:pPr>
            <a:r>
              <a:rPr lang="en-US" sz="2400" dirty="0"/>
              <a:t>Principal would be protected from creditors</a:t>
            </a:r>
          </a:p>
          <a:p>
            <a:pPr lvl="1">
              <a:lnSpc>
                <a:spcPct val="150000"/>
              </a:lnSpc>
              <a:defRPr/>
            </a:pPr>
            <a:r>
              <a:rPr lang="en-US" sz="2400" dirty="0"/>
              <a:t>Immediately upon transfer, assets would not count as a resource and the clock starts “ticking” for the look-back period.</a:t>
            </a:r>
          </a:p>
          <a:p>
            <a:pPr lvl="1">
              <a:lnSpc>
                <a:spcPct val="150000"/>
              </a:lnSpc>
              <a:defRPr/>
            </a:pPr>
            <a:r>
              <a:rPr lang="en-US" sz="2400" dirty="0"/>
              <a:t>Trust Income still available to support H &amp; W</a:t>
            </a:r>
          </a:p>
          <a:p>
            <a:pPr lvl="1">
              <a:lnSpc>
                <a:spcPct val="150000"/>
              </a:lnSpc>
              <a:defRPr/>
            </a:pPr>
            <a:r>
              <a:rPr lang="en-US" sz="2400" dirty="0"/>
              <a:t>Trust assets remaining at death can pass automatically to named beneficiaries AND receive step up in basis to date of death value</a:t>
            </a:r>
          </a:p>
        </p:txBody>
      </p:sp>
    </p:spTree>
    <p:extLst>
      <p:ext uri="{BB962C8B-B14F-4D97-AF65-F5344CB8AC3E}">
        <p14:creationId xmlns:p14="http://schemas.microsoft.com/office/powerpoint/2010/main" val="2441572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t>Irrevocable Income-Only Trust</a:t>
            </a:r>
          </a:p>
        </p:txBody>
      </p:sp>
      <p:sp>
        <p:nvSpPr>
          <p:cNvPr id="3" name="Content Placeholder 2"/>
          <p:cNvSpPr>
            <a:spLocks noGrp="1"/>
          </p:cNvSpPr>
          <p:nvPr>
            <p:ph idx="1"/>
          </p:nvPr>
        </p:nvSpPr>
        <p:spPr/>
        <p:txBody>
          <a:bodyPr>
            <a:normAutofit fontScale="85000" lnSpcReduction="10000"/>
          </a:bodyPr>
          <a:lstStyle/>
          <a:p>
            <a:pPr>
              <a:lnSpc>
                <a:spcPct val="150000"/>
              </a:lnSpc>
              <a:defRPr/>
            </a:pPr>
            <a:r>
              <a:rPr lang="en-US" sz="2800" dirty="0"/>
              <a:t>Cons:</a:t>
            </a:r>
          </a:p>
          <a:p>
            <a:pPr lvl="1">
              <a:lnSpc>
                <a:spcPct val="150000"/>
              </a:lnSpc>
              <a:defRPr/>
            </a:pPr>
            <a:r>
              <a:rPr lang="en-US" sz="2400" dirty="0"/>
              <a:t>Initial burden of transferring assets into trust</a:t>
            </a:r>
          </a:p>
          <a:p>
            <a:pPr lvl="1">
              <a:lnSpc>
                <a:spcPct val="150000"/>
              </a:lnSpc>
              <a:defRPr/>
            </a:pPr>
            <a:r>
              <a:rPr lang="en-US" sz="2400" dirty="0"/>
              <a:t>If either spouse needs Long Term Medicaid Home Care benefits after March 31, 2034 and transferred assets to trust within the next </a:t>
            </a:r>
            <a:r>
              <a:rPr lang="en-US" sz="2400" u="sng" dirty="0"/>
              <a:t>30</a:t>
            </a:r>
            <a:r>
              <a:rPr lang="en-US" sz="2400" dirty="0"/>
              <a:t> months (2 ½ years), the trust may need to be unraveled and then an emergency Medicaid plan would need to be developed.</a:t>
            </a:r>
          </a:p>
          <a:p>
            <a:pPr lvl="1">
              <a:lnSpc>
                <a:spcPct val="150000"/>
              </a:lnSpc>
              <a:defRPr/>
            </a:pPr>
            <a:r>
              <a:rPr lang="en-US" sz="2400" dirty="0"/>
              <a:t>If either spouse needs Institutional Medicaid within the next </a:t>
            </a:r>
            <a:r>
              <a:rPr lang="en-US" sz="2400" u="sng" dirty="0"/>
              <a:t>60</a:t>
            </a:r>
            <a:r>
              <a:rPr lang="en-US" sz="2400" dirty="0"/>
              <a:t> months (5 years), the trust may need to be unraveled and then an emergency Medicaid plan would need to be developed.</a:t>
            </a:r>
            <a:endParaRPr lang="en-US" dirty="0"/>
          </a:p>
        </p:txBody>
      </p:sp>
    </p:spTree>
    <p:extLst>
      <p:ext uri="{BB962C8B-B14F-4D97-AF65-F5344CB8AC3E}">
        <p14:creationId xmlns:p14="http://schemas.microsoft.com/office/powerpoint/2010/main" val="355084367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r>
              <a:rPr lang="en-US" sz="4400" dirty="0"/>
              <a:t>What Is A Trust?</a:t>
            </a:r>
          </a:p>
        </p:txBody>
      </p:sp>
      <p:sp>
        <p:nvSpPr>
          <p:cNvPr id="3" name="Content Placeholder 2"/>
          <p:cNvSpPr>
            <a:spLocks noGrp="1"/>
          </p:cNvSpPr>
          <p:nvPr>
            <p:ph idx="1"/>
          </p:nvPr>
        </p:nvSpPr>
        <p:spPr>
          <a:xfrm>
            <a:off x="457200" y="1946275"/>
            <a:ext cx="8229600" cy="4302125"/>
          </a:xfrm>
        </p:spPr>
        <p:txBody>
          <a:bodyPr>
            <a:normAutofit lnSpcReduction="10000"/>
          </a:bodyPr>
          <a:lstStyle/>
          <a:p>
            <a:pPr>
              <a:defRPr/>
            </a:pPr>
            <a:r>
              <a:rPr lang="en-US" sz="2800" dirty="0"/>
              <a:t>A separate legal entity</a:t>
            </a:r>
          </a:p>
          <a:p>
            <a:pPr lvl="1">
              <a:defRPr/>
            </a:pPr>
            <a:r>
              <a:rPr lang="en-US" sz="2400" dirty="0"/>
              <a:t>Can be assigned a tax ID number, but not always </a:t>
            </a:r>
          </a:p>
          <a:p>
            <a:pPr lvl="1">
              <a:defRPr/>
            </a:pPr>
            <a:r>
              <a:rPr lang="en-US" sz="2400" dirty="0"/>
              <a:t>May be obligated to file a tax return if all income not distributed</a:t>
            </a:r>
          </a:p>
          <a:p>
            <a:pPr>
              <a:defRPr/>
            </a:pPr>
            <a:r>
              <a:rPr lang="en-US" sz="2800" dirty="0"/>
              <a:t>Corpus: trust assets</a:t>
            </a:r>
          </a:p>
          <a:p>
            <a:pPr>
              <a:defRPr/>
            </a:pPr>
            <a:r>
              <a:rPr lang="en-US" sz="2800" dirty="0"/>
              <a:t>Trustee: the fiduciary and manager of all trust assets</a:t>
            </a:r>
          </a:p>
          <a:p>
            <a:pPr>
              <a:defRPr/>
            </a:pPr>
            <a:r>
              <a:rPr lang="en-US" sz="2800" dirty="0"/>
              <a:t>Creator: trustor, grantor or donor</a:t>
            </a:r>
          </a:p>
          <a:p>
            <a:pPr>
              <a:defRPr/>
            </a:pPr>
            <a:r>
              <a:rPr lang="en-US" sz="2800" dirty="0"/>
              <a:t>Beneficiaries/</a:t>
            </a:r>
            <a:r>
              <a:rPr lang="en-US" sz="2800" dirty="0" err="1"/>
              <a:t>Remaindermen</a:t>
            </a:r>
            <a:r>
              <a:rPr lang="en-US" sz="2800" dirty="0"/>
              <a:t>: designated recipients of income and principal </a:t>
            </a:r>
          </a:p>
        </p:txBody>
      </p:sp>
    </p:spTree>
    <p:extLst>
      <p:ext uri="{BB962C8B-B14F-4D97-AF65-F5344CB8AC3E}">
        <p14:creationId xmlns:p14="http://schemas.microsoft.com/office/powerpoint/2010/main" val="2151234198"/>
      </p:ext>
    </p:extLst>
  </p:cSld>
  <p:clrMapOvr>
    <a:masterClrMapping/>
  </p:clrMapOvr>
  <p:transition spd="slow">
    <p:pull/>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r>
              <a:rPr lang="en-US" sz="4400" dirty="0"/>
              <a:t>Why Use a Grantor Trust</a:t>
            </a:r>
          </a:p>
        </p:txBody>
      </p:sp>
      <p:sp>
        <p:nvSpPr>
          <p:cNvPr id="15363" name="Content Placeholder 2"/>
          <p:cNvSpPr>
            <a:spLocks noGrp="1"/>
          </p:cNvSpPr>
          <p:nvPr>
            <p:ph idx="1"/>
          </p:nvPr>
        </p:nvSpPr>
        <p:spPr/>
        <p:txBody>
          <a:bodyPr>
            <a:normAutofit lnSpcReduction="10000"/>
          </a:bodyPr>
          <a:lstStyle/>
          <a:p>
            <a:r>
              <a:rPr lang="en-US" sz="2800" dirty="0"/>
              <a:t>Medicaid Planning</a:t>
            </a:r>
          </a:p>
          <a:p>
            <a:r>
              <a:rPr lang="en-US" sz="2800" dirty="0"/>
              <a:t>Protect a spendthrift beneficiary</a:t>
            </a:r>
          </a:p>
          <a:p>
            <a:r>
              <a:rPr lang="en-US" sz="2800" dirty="0"/>
              <a:t>Beneficial tax treatment </a:t>
            </a:r>
          </a:p>
          <a:p>
            <a:pPr lvl="1"/>
            <a:r>
              <a:rPr lang="en-US" sz="2400" dirty="0"/>
              <a:t>Preserve Enhanced Star and VA real estate tax rates</a:t>
            </a:r>
          </a:p>
          <a:p>
            <a:pPr lvl="1"/>
            <a:r>
              <a:rPr lang="en-US" sz="2400" dirty="0"/>
              <a:t>Step up in basis upon death reduces capital gains tax on sale</a:t>
            </a:r>
          </a:p>
          <a:p>
            <a:pPr lvl="1"/>
            <a:r>
              <a:rPr lang="en-US" sz="2400" dirty="0"/>
              <a:t>Income taxed at the grantor’s individual tax rate</a:t>
            </a:r>
          </a:p>
          <a:p>
            <a:r>
              <a:rPr lang="en-US" sz="2800" dirty="0"/>
              <a:t>Allocate income and principal to different classes of beneficiaries</a:t>
            </a:r>
          </a:p>
          <a:p>
            <a:r>
              <a:rPr lang="en-US" sz="2800" dirty="0"/>
              <a:t>Avoid Probate</a:t>
            </a:r>
          </a:p>
          <a:p>
            <a:r>
              <a:rPr lang="en-US" sz="2800" dirty="0"/>
              <a:t>Protect minor or disabled beneficiaries</a:t>
            </a:r>
          </a:p>
        </p:txBody>
      </p:sp>
    </p:spTree>
    <p:extLst>
      <p:ext uri="{BB962C8B-B14F-4D97-AF65-F5344CB8AC3E}">
        <p14:creationId xmlns:p14="http://schemas.microsoft.com/office/powerpoint/2010/main" val="3147258721"/>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r>
              <a:rPr lang="en-US" sz="4400" dirty="0"/>
              <a:t>House Example</a:t>
            </a:r>
          </a:p>
        </p:txBody>
      </p:sp>
      <p:sp>
        <p:nvSpPr>
          <p:cNvPr id="15363" name="Content Placeholder 2"/>
          <p:cNvSpPr>
            <a:spLocks noGrp="1"/>
          </p:cNvSpPr>
          <p:nvPr>
            <p:ph idx="1"/>
          </p:nvPr>
        </p:nvSpPr>
        <p:spPr/>
        <p:txBody>
          <a:bodyPr>
            <a:normAutofit/>
          </a:bodyPr>
          <a:lstStyle/>
          <a:p>
            <a:r>
              <a:rPr lang="en-US" sz="2800" dirty="0"/>
              <a:t>Transfer Outright to Children</a:t>
            </a:r>
          </a:p>
          <a:p>
            <a:pPr lvl="1"/>
            <a:r>
              <a:rPr lang="en-US" sz="2400" dirty="0"/>
              <a:t>Vulnerable to children’s creditors</a:t>
            </a:r>
          </a:p>
          <a:p>
            <a:pPr lvl="1"/>
            <a:r>
              <a:rPr lang="en-US" sz="2400" dirty="0"/>
              <a:t>Children take on the cost basis of parents: price of initial purchase plus cost of any improvements</a:t>
            </a:r>
          </a:p>
          <a:p>
            <a:pPr lvl="1"/>
            <a:endParaRPr lang="en-US" sz="2400" dirty="0"/>
          </a:p>
          <a:p>
            <a:r>
              <a:rPr lang="en-US" sz="2800" dirty="0"/>
              <a:t>Transfer to Children with Reserved Life Estate</a:t>
            </a:r>
          </a:p>
          <a:p>
            <a:pPr lvl="1"/>
            <a:r>
              <a:rPr lang="en-US" sz="2400" dirty="0"/>
              <a:t>If house sold during Grantor’s lifetime, generates value to parents – could lead to Medicaid ineligibility </a:t>
            </a:r>
          </a:p>
        </p:txBody>
      </p:sp>
      <p:pic>
        <p:nvPicPr>
          <p:cNvPr id="6" name="Picture 2" descr="C:\Users\Kim\AppData\Local\Microsoft\Windows\Temporary Internet Files\Content.IE5\UCHEPE7R\MC900441738[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62600" y="-76200"/>
            <a:ext cx="2743200"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7258721"/>
      </p:ext>
    </p:extLst>
  </p:cSld>
  <p:clrMapOvr>
    <a:masterClrMapping/>
  </p:clrMapOvr>
  <p:transition spd="slow">
    <p:pull/>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r>
              <a:rPr lang="en-US" sz="4400" dirty="0"/>
              <a:t>House Example: Outright Gift</a:t>
            </a:r>
          </a:p>
        </p:txBody>
      </p:sp>
      <p:sp>
        <p:nvSpPr>
          <p:cNvPr id="15363" name="Content Placeholder 2"/>
          <p:cNvSpPr>
            <a:spLocks noGrp="1"/>
          </p:cNvSpPr>
          <p:nvPr>
            <p:ph idx="1"/>
          </p:nvPr>
        </p:nvSpPr>
        <p:spPr>
          <a:xfrm>
            <a:off x="457200" y="1447800"/>
            <a:ext cx="8229600" cy="5029200"/>
          </a:xfrm>
        </p:spPr>
        <p:txBody>
          <a:bodyPr>
            <a:noAutofit/>
          </a:bodyPr>
          <a:lstStyle/>
          <a:p>
            <a:r>
              <a:rPr lang="en-US" dirty="0"/>
              <a:t>Parent’s Initial Purchase Price:			$50,000</a:t>
            </a:r>
          </a:p>
          <a:p>
            <a:endParaRPr lang="en-US" dirty="0"/>
          </a:p>
          <a:p>
            <a:r>
              <a:rPr lang="en-US" dirty="0"/>
              <a:t>Current FMV:					$650,000</a:t>
            </a:r>
          </a:p>
          <a:p>
            <a:endParaRPr lang="en-US" dirty="0"/>
          </a:p>
          <a:p>
            <a:r>
              <a:rPr lang="en-US" dirty="0"/>
              <a:t>Cost Basis for Children:				$50,000</a:t>
            </a:r>
          </a:p>
          <a:p>
            <a:endParaRPr lang="en-US" dirty="0"/>
          </a:p>
          <a:p>
            <a:r>
              <a:rPr lang="en-US" dirty="0"/>
              <a:t>Capital Gains:					$600,000</a:t>
            </a:r>
          </a:p>
          <a:p>
            <a:endParaRPr lang="en-US" dirty="0"/>
          </a:p>
          <a:p>
            <a:r>
              <a:rPr lang="en-US" dirty="0"/>
              <a:t>20% Tax:						$120,000	</a:t>
            </a:r>
          </a:p>
          <a:p>
            <a:endParaRPr lang="en-US" dirty="0"/>
          </a:p>
          <a:p>
            <a:endParaRPr lang="en-US" dirty="0"/>
          </a:p>
        </p:txBody>
      </p:sp>
    </p:spTree>
    <p:extLst>
      <p:ext uri="{BB962C8B-B14F-4D97-AF65-F5344CB8AC3E}">
        <p14:creationId xmlns:p14="http://schemas.microsoft.com/office/powerpoint/2010/main" val="35217011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r>
              <a:rPr lang="en-US" sz="4400" dirty="0"/>
              <a:t>House Example: Transfer to Trust</a:t>
            </a:r>
          </a:p>
        </p:txBody>
      </p:sp>
      <p:sp>
        <p:nvSpPr>
          <p:cNvPr id="15363" name="Content Placeholder 2"/>
          <p:cNvSpPr>
            <a:spLocks noGrp="1"/>
          </p:cNvSpPr>
          <p:nvPr>
            <p:ph idx="1"/>
          </p:nvPr>
        </p:nvSpPr>
        <p:spPr/>
        <p:txBody>
          <a:bodyPr>
            <a:noAutofit/>
          </a:bodyPr>
          <a:lstStyle/>
          <a:p>
            <a:pPr lvl="1"/>
            <a:r>
              <a:rPr lang="en-US" sz="2400" dirty="0"/>
              <a:t>Parent’s Initial Purchase Price:		$50,000</a:t>
            </a:r>
          </a:p>
          <a:p>
            <a:pPr lvl="1"/>
            <a:endParaRPr lang="en-US" sz="2400" dirty="0"/>
          </a:p>
          <a:p>
            <a:pPr lvl="1"/>
            <a:r>
              <a:rPr lang="en-US" sz="2400" dirty="0"/>
              <a:t>Current FMV:					$650,000</a:t>
            </a:r>
          </a:p>
          <a:p>
            <a:pPr lvl="1"/>
            <a:endParaRPr lang="en-US" sz="2400" dirty="0"/>
          </a:p>
          <a:p>
            <a:pPr lvl="1"/>
            <a:r>
              <a:rPr lang="en-US" sz="2400" dirty="0"/>
              <a:t>Cost Basis for Trust Beneficiaries 		</a:t>
            </a:r>
          </a:p>
          <a:p>
            <a:pPr marL="274320" lvl="1" indent="0">
              <a:buNone/>
            </a:pPr>
            <a:r>
              <a:rPr lang="en-US" sz="2400" dirty="0"/>
              <a:t>    Upon Grantor’s Death:			$650,000</a:t>
            </a:r>
          </a:p>
          <a:p>
            <a:pPr lvl="1"/>
            <a:endParaRPr lang="en-US" sz="2400" dirty="0"/>
          </a:p>
          <a:p>
            <a:pPr lvl="1"/>
            <a:r>
              <a:rPr lang="en-US" sz="2400" dirty="0"/>
              <a:t>Capital Gains:					$0</a:t>
            </a:r>
          </a:p>
          <a:p>
            <a:pPr lvl="1"/>
            <a:endParaRPr lang="en-US" sz="2400" dirty="0"/>
          </a:p>
          <a:p>
            <a:pPr lvl="1"/>
            <a:r>
              <a:rPr lang="en-US" sz="2400" dirty="0"/>
              <a:t>20% Tax:						$0</a:t>
            </a:r>
          </a:p>
        </p:txBody>
      </p:sp>
    </p:spTree>
    <p:extLst>
      <p:ext uri="{BB962C8B-B14F-4D97-AF65-F5344CB8AC3E}">
        <p14:creationId xmlns:p14="http://schemas.microsoft.com/office/powerpoint/2010/main" val="395233859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363">
                                            <p:txEl>
                                              <p:pRg st="2" end="2"/>
                                            </p:txEl>
                                          </p:spTgt>
                                        </p:tgtEl>
                                        <p:attrNameLst>
                                          <p:attrName>style.visibility</p:attrName>
                                        </p:attrNameLst>
                                      </p:cBhvr>
                                      <p:to>
                                        <p:strVal val="visible"/>
                                      </p:to>
                                    </p:set>
                                    <p:anim calcmode="lin" valueType="num">
                                      <p:cBhvr additive="base">
                                        <p:cTn id="13" dur="5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363">
                                            <p:txEl>
                                              <p:pRg st="4" end="4"/>
                                            </p:txEl>
                                          </p:spTgt>
                                        </p:tgtEl>
                                        <p:attrNameLst>
                                          <p:attrName>style.visibility</p:attrName>
                                        </p:attrNameLst>
                                      </p:cBhvr>
                                      <p:to>
                                        <p:strVal val="visible"/>
                                      </p:to>
                                    </p:set>
                                    <p:anim calcmode="lin" valueType="num">
                                      <p:cBhvr additive="base">
                                        <p:cTn id="19" dur="500" fill="hold"/>
                                        <p:tgtEl>
                                          <p:spTgt spid="1536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5363">
                                            <p:txEl>
                                              <p:pRg st="5" end="5"/>
                                            </p:txEl>
                                          </p:spTgt>
                                        </p:tgtEl>
                                        <p:attrNameLst>
                                          <p:attrName>style.visibility</p:attrName>
                                        </p:attrNameLst>
                                      </p:cBhvr>
                                      <p:to>
                                        <p:strVal val="visible"/>
                                      </p:to>
                                    </p:set>
                                    <p:anim calcmode="lin" valueType="num">
                                      <p:cBhvr additive="base">
                                        <p:cTn id="25" dur="500" fill="hold"/>
                                        <p:tgtEl>
                                          <p:spTgt spid="1536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36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5363">
                                            <p:txEl>
                                              <p:pRg st="7" end="7"/>
                                            </p:txEl>
                                          </p:spTgt>
                                        </p:tgtEl>
                                        <p:attrNameLst>
                                          <p:attrName>style.visibility</p:attrName>
                                        </p:attrNameLst>
                                      </p:cBhvr>
                                      <p:to>
                                        <p:strVal val="visible"/>
                                      </p:to>
                                    </p:set>
                                    <p:anim calcmode="lin" valueType="num">
                                      <p:cBhvr additive="base">
                                        <p:cTn id="31" dur="500" fill="hold"/>
                                        <p:tgtEl>
                                          <p:spTgt spid="1536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36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5363">
                                            <p:txEl>
                                              <p:pRg st="9" end="9"/>
                                            </p:txEl>
                                          </p:spTgt>
                                        </p:tgtEl>
                                        <p:attrNameLst>
                                          <p:attrName>style.visibility</p:attrName>
                                        </p:attrNameLst>
                                      </p:cBhvr>
                                      <p:to>
                                        <p:strVal val="visible"/>
                                      </p:to>
                                    </p:set>
                                    <p:anim calcmode="lin" valueType="num">
                                      <p:cBhvr additive="base">
                                        <p:cTn id="37" dur="500" fill="hold"/>
                                        <p:tgtEl>
                                          <p:spTgt spid="1536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536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r>
              <a:rPr lang="en-US" sz="4400" dirty="0"/>
              <a:t>House Example: Transfer to Trust</a:t>
            </a:r>
          </a:p>
        </p:txBody>
      </p:sp>
      <p:sp>
        <p:nvSpPr>
          <p:cNvPr id="15363" name="Content Placeholder 2"/>
          <p:cNvSpPr>
            <a:spLocks noGrp="1"/>
          </p:cNvSpPr>
          <p:nvPr>
            <p:ph idx="1"/>
          </p:nvPr>
        </p:nvSpPr>
        <p:spPr/>
        <p:txBody>
          <a:bodyPr>
            <a:noAutofit/>
          </a:bodyPr>
          <a:lstStyle/>
          <a:p>
            <a:pPr lvl="1"/>
            <a:r>
              <a:rPr lang="en-US" sz="2800" dirty="0"/>
              <a:t>Children receive date of death valuation on house as cost basis, so only capital gains owed is on increase post date of death</a:t>
            </a:r>
          </a:p>
          <a:p>
            <a:pPr lvl="1"/>
            <a:r>
              <a:rPr lang="en-US" sz="2800" dirty="0"/>
              <a:t>Grantor given right to elect a legal life estate in trust</a:t>
            </a:r>
          </a:p>
          <a:p>
            <a:pPr lvl="2"/>
            <a:r>
              <a:rPr lang="en-US" sz="2400" dirty="0"/>
              <a:t>Legally obligated to pay real estate taxes</a:t>
            </a:r>
          </a:p>
          <a:p>
            <a:pPr lvl="2"/>
            <a:r>
              <a:rPr lang="en-US" sz="2400" dirty="0"/>
              <a:t>Continues to qualify for Enhanced Star and VA real estate tax reductions</a:t>
            </a:r>
          </a:p>
          <a:p>
            <a:pPr lvl="2"/>
            <a:r>
              <a:rPr lang="en-US" sz="2400" dirty="0"/>
              <a:t>No value to Grantor if right released, because house fully owned by Trust</a:t>
            </a:r>
          </a:p>
        </p:txBody>
      </p:sp>
    </p:spTree>
    <p:extLst>
      <p:ext uri="{BB962C8B-B14F-4D97-AF65-F5344CB8AC3E}">
        <p14:creationId xmlns:p14="http://schemas.microsoft.com/office/powerpoint/2010/main" val="146632113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anim calcmode="lin" valueType="num">
                                      <p:cBhvr additive="base">
                                        <p:cTn id="11"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36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anim calcmode="lin" valueType="num">
                                      <p:cBhvr additive="base">
                                        <p:cTn id="15" dur="5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536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5363">
                                            <p:txEl>
                                              <p:pRg st="3" end="3"/>
                                            </p:txEl>
                                          </p:spTgt>
                                        </p:tgtEl>
                                        <p:attrNameLst>
                                          <p:attrName>style.visibility</p:attrName>
                                        </p:attrNameLst>
                                      </p:cBhvr>
                                      <p:to>
                                        <p:strVal val="visible"/>
                                      </p:to>
                                    </p:set>
                                    <p:anim calcmode="lin" valueType="num">
                                      <p:cBhvr additive="base">
                                        <p:cTn id="19" dur="500" fill="hold"/>
                                        <p:tgtEl>
                                          <p:spTgt spid="1536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anim calcmode="lin" valueType="num">
                                      <p:cBhvr additive="base">
                                        <p:cTn id="23" dur="500" fill="hold"/>
                                        <p:tgtEl>
                                          <p:spTgt spid="1536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536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ormAutofit/>
          </a:bodyPr>
          <a:lstStyle/>
          <a:p>
            <a:r>
              <a:rPr lang="en-US" dirty="0"/>
              <a:t>Revocation under New York Law</a:t>
            </a:r>
          </a:p>
        </p:txBody>
      </p:sp>
      <p:sp>
        <p:nvSpPr>
          <p:cNvPr id="3" name="Content Placeholder 2"/>
          <p:cNvSpPr>
            <a:spLocks noGrp="1"/>
          </p:cNvSpPr>
          <p:nvPr>
            <p:ph idx="1"/>
          </p:nvPr>
        </p:nvSpPr>
        <p:spPr/>
        <p:txBody>
          <a:bodyPr>
            <a:normAutofit fontScale="85000" lnSpcReduction="20000"/>
          </a:bodyPr>
          <a:lstStyle/>
          <a:p>
            <a:pPr>
              <a:lnSpc>
                <a:spcPct val="150000"/>
              </a:lnSpc>
              <a:defRPr/>
            </a:pPr>
            <a:r>
              <a:rPr lang="en-US" sz="2800" dirty="0"/>
              <a:t>EPTL allows for revocation of an irrevocable trust with the consent of all persons with a beneficial interest: EPTL 7-1.9</a:t>
            </a:r>
          </a:p>
          <a:p>
            <a:pPr>
              <a:lnSpc>
                <a:spcPct val="150000"/>
              </a:lnSpc>
              <a:defRPr/>
            </a:pPr>
            <a:endParaRPr lang="en-US" sz="2800" dirty="0"/>
          </a:p>
          <a:p>
            <a:pPr>
              <a:lnSpc>
                <a:spcPct val="150000"/>
              </a:lnSpc>
              <a:defRPr/>
            </a:pPr>
            <a:r>
              <a:rPr lang="en-US" sz="2800" dirty="0"/>
              <a:t>Requires trusting family relationships</a:t>
            </a:r>
          </a:p>
          <a:p>
            <a:pPr marL="0" indent="0">
              <a:lnSpc>
                <a:spcPct val="150000"/>
              </a:lnSpc>
              <a:buNone/>
              <a:defRPr/>
            </a:pPr>
            <a:endParaRPr lang="en-US" sz="2800" dirty="0"/>
          </a:p>
          <a:p>
            <a:pPr marL="0" indent="0">
              <a:lnSpc>
                <a:spcPct val="150000"/>
              </a:lnSpc>
              <a:buNone/>
              <a:defRPr/>
            </a:pPr>
            <a:r>
              <a:rPr lang="en-US" sz="2800" dirty="0"/>
              <a:t>Practice Tip: Explore family dynamics and make sure that you create a trust that has the ability to limit interested parties to those with legal capacity</a:t>
            </a:r>
          </a:p>
        </p:txBody>
      </p:sp>
    </p:spTree>
    <p:extLst>
      <p:ext uri="{BB962C8B-B14F-4D97-AF65-F5344CB8AC3E}">
        <p14:creationId xmlns:p14="http://schemas.microsoft.com/office/powerpoint/2010/main" val="2868785701"/>
      </p:ext>
    </p:extLst>
  </p:cSld>
  <p:clrMapOvr>
    <a:masterClrMapping/>
  </p:clrMapOvr>
  <p:transition spd="slow">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400" dirty="0"/>
              <a:t>Paying for Long Term Care</a:t>
            </a:r>
          </a:p>
        </p:txBody>
      </p:sp>
      <p:sp>
        <p:nvSpPr>
          <p:cNvPr id="8" name="Content Placeholder 7"/>
          <p:cNvSpPr>
            <a:spLocks noGrp="1"/>
          </p:cNvSpPr>
          <p:nvPr>
            <p:ph idx="1"/>
          </p:nvPr>
        </p:nvSpPr>
        <p:spPr/>
        <p:txBody>
          <a:bodyPr>
            <a:normAutofit/>
          </a:bodyPr>
          <a:lstStyle/>
          <a:p>
            <a:r>
              <a:rPr lang="en-US" sz="3600" dirty="0"/>
              <a:t>Long Term Care Insurance</a:t>
            </a:r>
          </a:p>
          <a:p>
            <a:endParaRPr lang="en-US" sz="3600" dirty="0"/>
          </a:p>
          <a:p>
            <a:r>
              <a:rPr lang="en-US" sz="3600" dirty="0"/>
              <a:t>Medicare/</a:t>
            </a:r>
            <a:r>
              <a:rPr lang="en-US" sz="3600" dirty="0" err="1"/>
              <a:t>Medigap</a:t>
            </a:r>
            <a:endParaRPr lang="en-US" sz="3600" dirty="0"/>
          </a:p>
          <a:p>
            <a:pPr marL="0" indent="0">
              <a:buNone/>
            </a:pPr>
            <a:endParaRPr lang="en-US" sz="3600" dirty="0"/>
          </a:p>
          <a:p>
            <a:r>
              <a:rPr lang="en-US" sz="3600" dirty="0"/>
              <a:t>Medicaid</a:t>
            </a:r>
            <a:endParaRPr lang="en-US" sz="3200" dirty="0"/>
          </a:p>
        </p:txBody>
      </p:sp>
    </p:spTree>
    <p:extLst>
      <p:ext uri="{BB962C8B-B14F-4D97-AF65-F5344CB8AC3E}">
        <p14:creationId xmlns:p14="http://schemas.microsoft.com/office/powerpoint/2010/main" val="671143255"/>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fontScale="90000"/>
          </a:bodyPr>
          <a:lstStyle/>
          <a:p>
            <a:pPr algn="ctr"/>
            <a:r>
              <a:rPr lang="en-US" dirty="0"/>
              <a:t>Additional Medicaid Planning Strategy: </a:t>
            </a:r>
            <a:br>
              <a:rPr lang="en-US" dirty="0"/>
            </a:br>
            <a:r>
              <a:rPr lang="en-US" dirty="0"/>
              <a:t>	Life Estate Purchase</a:t>
            </a:r>
          </a:p>
        </p:txBody>
      </p:sp>
      <p:sp>
        <p:nvSpPr>
          <p:cNvPr id="3" name="Content Placeholder 2"/>
          <p:cNvSpPr>
            <a:spLocks noGrp="1"/>
          </p:cNvSpPr>
          <p:nvPr>
            <p:ph idx="1"/>
          </p:nvPr>
        </p:nvSpPr>
        <p:spPr>
          <a:xfrm>
            <a:off x="457200" y="1828800"/>
            <a:ext cx="8229600" cy="4876800"/>
          </a:xfrm>
        </p:spPr>
        <p:txBody>
          <a:bodyPr>
            <a:normAutofit/>
          </a:bodyPr>
          <a:lstStyle/>
          <a:p>
            <a:pPr>
              <a:defRPr/>
            </a:pPr>
            <a:r>
              <a:rPr lang="en-US" sz="2800" dirty="0"/>
              <a:t>Purchase Life Estate in Home</a:t>
            </a:r>
          </a:p>
          <a:p>
            <a:pPr lvl="1">
              <a:defRPr/>
            </a:pPr>
            <a:r>
              <a:rPr lang="en-US" sz="2400" dirty="0"/>
              <a:t>Medicaid Applicant (MA) can purchase a life estate interest in the home of a caregiver child</a:t>
            </a:r>
          </a:p>
          <a:p>
            <a:pPr lvl="1">
              <a:defRPr/>
            </a:pPr>
            <a:r>
              <a:rPr lang="en-US" sz="2400" dirty="0"/>
              <a:t>As long as Applicant lives in home 1 year prior to receiving care, then does not get penalized</a:t>
            </a:r>
          </a:p>
          <a:p>
            <a:pPr lvl="1">
              <a:defRPr/>
            </a:pPr>
            <a:r>
              <a:rPr lang="en-US" sz="2400" dirty="0"/>
              <a:t>Potentially protects 100% of assets sheltered</a:t>
            </a:r>
          </a:p>
          <a:p>
            <a:pPr>
              <a:defRPr/>
            </a:pPr>
            <a:r>
              <a:rPr lang="en-US" sz="2800" dirty="0"/>
              <a:t>Cons</a:t>
            </a:r>
            <a:r>
              <a:rPr lang="en-US" dirty="0"/>
              <a:t>:</a:t>
            </a:r>
          </a:p>
          <a:p>
            <a:pPr lvl="1">
              <a:defRPr/>
            </a:pPr>
            <a:r>
              <a:rPr lang="en-US" sz="2400" dirty="0"/>
              <a:t>If apply for institutional care within less than one year, then does not qualify as an exempt transfer</a:t>
            </a:r>
          </a:p>
          <a:p>
            <a:pPr lvl="2">
              <a:defRPr/>
            </a:pPr>
            <a:endParaRPr lang="en-US" sz="2400" dirty="0"/>
          </a:p>
          <a:p>
            <a:pPr lvl="1">
              <a:defRPr/>
            </a:pPr>
            <a:endParaRPr lang="en-US" dirty="0"/>
          </a:p>
        </p:txBody>
      </p:sp>
    </p:spTree>
    <p:extLst>
      <p:ext uri="{BB962C8B-B14F-4D97-AF65-F5344CB8AC3E}">
        <p14:creationId xmlns:p14="http://schemas.microsoft.com/office/powerpoint/2010/main" val="3942971795"/>
      </p:ext>
    </p:extLst>
  </p:cSld>
  <p:clrMapOvr>
    <a:masterClrMapping/>
  </p:clrMapOvr>
  <p:transition spd="slow">
    <p:cove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EMERGENCY MEDICAID PLANNING</a:t>
            </a:r>
          </a:p>
        </p:txBody>
      </p:sp>
      <p:sp>
        <p:nvSpPr>
          <p:cNvPr id="3" name="Content Placeholder 2"/>
          <p:cNvSpPr>
            <a:spLocks noGrp="1"/>
          </p:cNvSpPr>
          <p:nvPr>
            <p:ph idx="1"/>
          </p:nvPr>
        </p:nvSpPr>
        <p:spPr/>
        <p:txBody>
          <a:bodyPr/>
          <a:lstStyle/>
          <a:p>
            <a:endParaRPr lang="en-US" dirty="0"/>
          </a:p>
          <a:p>
            <a:endParaRPr lang="en-US" dirty="0"/>
          </a:p>
          <a:p>
            <a:endParaRPr lang="en-US" dirty="0"/>
          </a:p>
          <a:p>
            <a:r>
              <a:rPr lang="en-US" sz="2800" dirty="0"/>
              <a:t>It’s never too late to protect assets from the cost of a nursing home</a:t>
            </a:r>
          </a:p>
        </p:txBody>
      </p:sp>
    </p:spTree>
    <p:extLst>
      <p:ext uri="{BB962C8B-B14F-4D97-AF65-F5344CB8AC3E}">
        <p14:creationId xmlns:p14="http://schemas.microsoft.com/office/powerpoint/2010/main" val="29240868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a:t>Increase Value of Exempt Assets</a:t>
            </a:r>
          </a:p>
        </p:txBody>
      </p:sp>
      <p:sp>
        <p:nvSpPr>
          <p:cNvPr id="3" name="Content Placeholder 2"/>
          <p:cNvSpPr>
            <a:spLocks noGrp="1"/>
          </p:cNvSpPr>
          <p:nvPr>
            <p:ph idx="1"/>
          </p:nvPr>
        </p:nvSpPr>
        <p:spPr/>
        <p:txBody>
          <a:bodyPr>
            <a:normAutofit/>
          </a:bodyPr>
          <a:lstStyle/>
          <a:p>
            <a:pPr>
              <a:lnSpc>
                <a:spcPct val="150000"/>
              </a:lnSpc>
              <a:defRPr/>
            </a:pPr>
            <a:r>
              <a:rPr lang="en-US" sz="2800" dirty="0"/>
              <a:t>Purchase pre-need funeral contract</a:t>
            </a:r>
          </a:p>
          <a:p>
            <a:pPr>
              <a:lnSpc>
                <a:spcPct val="150000"/>
              </a:lnSpc>
              <a:defRPr/>
            </a:pPr>
            <a:r>
              <a:rPr lang="en-US" sz="2800" dirty="0"/>
              <a:t>Purchase a new car for a well spouse</a:t>
            </a:r>
          </a:p>
          <a:p>
            <a:pPr>
              <a:lnSpc>
                <a:spcPct val="150000"/>
              </a:lnSpc>
              <a:defRPr/>
            </a:pPr>
            <a:r>
              <a:rPr lang="en-US" sz="2800" dirty="0"/>
              <a:t>Make home improvements if equity under $1,033,000</a:t>
            </a:r>
          </a:p>
          <a:p>
            <a:pPr>
              <a:lnSpc>
                <a:spcPct val="150000"/>
              </a:lnSpc>
              <a:defRPr/>
            </a:pPr>
            <a:r>
              <a:rPr lang="en-US" sz="2800" dirty="0"/>
              <a:t>Place all Qualified Retirement Assets in pay-out status</a:t>
            </a:r>
          </a:p>
          <a:p>
            <a:pPr>
              <a:lnSpc>
                <a:spcPct val="150000"/>
              </a:lnSpc>
              <a:defRPr/>
            </a:pPr>
            <a:endParaRPr lang="en-US" sz="2800" dirty="0"/>
          </a:p>
          <a:p>
            <a:pPr>
              <a:lnSpc>
                <a:spcPct val="150000"/>
              </a:lnSpc>
              <a:defRPr/>
            </a:pPr>
            <a:endParaRPr lang="en-US" sz="2800" dirty="0"/>
          </a:p>
        </p:txBody>
      </p:sp>
    </p:spTree>
    <p:extLst>
      <p:ext uri="{BB962C8B-B14F-4D97-AF65-F5344CB8AC3E}">
        <p14:creationId xmlns:p14="http://schemas.microsoft.com/office/powerpoint/2010/main" val="23515552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t>Spousal Refusal</a:t>
            </a:r>
          </a:p>
        </p:txBody>
      </p:sp>
      <p:sp>
        <p:nvSpPr>
          <p:cNvPr id="3" name="Content Placeholder 2"/>
          <p:cNvSpPr>
            <a:spLocks noGrp="1"/>
          </p:cNvSpPr>
          <p:nvPr>
            <p:ph idx="1"/>
          </p:nvPr>
        </p:nvSpPr>
        <p:spPr/>
        <p:txBody>
          <a:bodyPr>
            <a:normAutofit/>
          </a:bodyPr>
          <a:lstStyle/>
          <a:p>
            <a:pPr>
              <a:lnSpc>
                <a:spcPct val="150000"/>
              </a:lnSpc>
              <a:defRPr/>
            </a:pPr>
            <a:r>
              <a:rPr lang="en-US" sz="2800" dirty="0"/>
              <a:t>Pros: </a:t>
            </a:r>
          </a:p>
          <a:p>
            <a:pPr lvl="1">
              <a:lnSpc>
                <a:spcPct val="150000"/>
              </a:lnSpc>
              <a:defRPr/>
            </a:pPr>
            <a:r>
              <a:rPr lang="en-US" sz="2400" dirty="0"/>
              <a:t>Applicant can transfer all assets to spouse and qualify for Medicaid</a:t>
            </a:r>
          </a:p>
          <a:p>
            <a:pPr lvl="1">
              <a:lnSpc>
                <a:spcPct val="150000"/>
              </a:lnSpc>
              <a:defRPr/>
            </a:pPr>
            <a:r>
              <a:rPr lang="en-US" sz="2400" dirty="0"/>
              <a:t>Spouse will not have to relinquish rights to any assets</a:t>
            </a:r>
          </a:p>
          <a:p>
            <a:pPr lvl="1">
              <a:lnSpc>
                <a:spcPct val="150000"/>
              </a:lnSpc>
              <a:defRPr/>
            </a:pPr>
            <a:r>
              <a:rPr lang="en-US" sz="2400" dirty="0"/>
              <a:t>Even if the refusing spouse has to repay, the amount to be repaid is the lower rate paid by Medicaid, instead of the higher private paid rate for home care or nursing home care</a:t>
            </a:r>
          </a:p>
        </p:txBody>
      </p:sp>
    </p:spTree>
    <p:extLst>
      <p:ext uri="{BB962C8B-B14F-4D97-AF65-F5344CB8AC3E}">
        <p14:creationId xmlns:p14="http://schemas.microsoft.com/office/powerpoint/2010/main" val="404688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t>Spousal Refusal</a:t>
            </a:r>
          </a:p>
        </p:txBody>
      </p:sp>
      <p:sp>
        <p:nvSpPr>
          <p:cNvPr id="3" name="Content Placeholder 2"/>
          <p:cNvSpPr>
            <a:spLocks noGrp="1"/>
          </p:cNvSpPr>
          <p:nvPr>
            <p:ph idx="1"/>
          </p:nvPr>
        </p:nvSpPr>
        <p:spPr/>
        <p:txBody>
          <a:bodyPr>
            <a:normAutofit/>
          </a:bodyPr>
          <a:lstStyle/>
          <a:p>
            <a:pPr>
              <a:lnSpc>
                <a:spcPct val="150000"/>
              </a:lnSpc>
              <a:defRPr/>
            </a:pPr>
            <a:r>
              <a:rPr lang="en-US" sz="2800" dirty="0"/>
              <a:t>Cons:</a:t>
            </a:r>
          </a:p>
          <a:p>
            <a:pPr lvl="1">
              <a:lnSpc>
                <a:spcPct val="150000"/>
              </a:lnSpc>
              <a:defRPr/>
            </a:pPr>
            <a:r>
              <a:rPr lang="en-US" sz="2400" dirty="0"/>
              <a:t>Spouse may be sued in Court by NY State </a:t>
            </a:r>
          </a:p>
          <a:p>
            <a:pPr lvl="2">
              <a:lnSpc>
                <a:spcPct val="150000"/>
              </a:lnSpc>
              <a:defRPr/>
            </a:pPr>
            <a:r>
              <a:rPr lang="en-US" sz="2200" dirty="0"/>
              <a:t>With budget constraints, this is happening more frequently</a:t>
            </a:r>
          </a:p>
          <a:p>
            <a:pPr lvl="1">
              <a:lnSpc>
                <a:spcPct val="150000"/>
              </a:lnSpc>
              <a:defRPr/>
            </a:pPr>
            <a:r>
              <a:rPr lang="en-US" sz="2400" dirty="0"/>
              <a:t>Could jeopardize spouse’s eligibility for future Medicaid benefits unless further planning can be done</a:t>
            </a:r>
          </a:p>
          <a:p>
            <a:pPr lvl="1">
              <a:defRPr/>
            </a:pPr>
            <a:endParaRPr lang="en-US" dirty="0"/>
          </a:p>
        </p:txBody>
      </p:sp>
    </p:spTree>
    <p:extLst>
      <p:ext uri="{BB962C8B-B14F-4D97-AF65-F5344CB8AC3E}">
        <p14:creationId xmlns:p14="http://schemas.microsoft.com/office/powerpoint/2010/main" val="2996142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Alternative to Spousal Refusal	</a:t>
            </a:r>
          </a:p>
        </p:txBody>
      </p:sp>
      <p:sp>
        <p:nvSpPr>
          <p:cNvPr id="3" name="Content Placeholder 2"/>
          <p:cNvSpPr>
            <a:spLocks noGrp="1"/>
          </p:cNvSpPr>
          <p:nvPr>
            <p:ph idx="1"/>
          </p:nvPr>
        </p:nvSpPr>
        <p:spPr/>
        <p:txBody>
          <a:bodyPr>
            <a:normAutofit lnSpcReduction="10000"/>
          </a:bodyPr>
          <a:lstStyle/>
          <a:p>
            <a:r>
              <a:rPr lang="en-US" sz="3200" dirty="0"/>
              <a:t>Applicant spouse transfers all assets to well spouse</a:t>
            </a:r>
          </a:p>
          <a:p>
            <a:r>
              <a:rPr lang="en-US" sz="3200" dirty="0"/>
              <a:t>Well spouse </a:t>
            </a:r>
            <a:r>
              <a:rPr lang="en-US" sz="3200" u="sng" dirty="0"/>
              <a:t>loans all</a:t>
            </a:r>
            <a:r>
              <a:rPr lang="en-US" sz="3200" dirty="0"/>
              <a:t> assets to trusted person, and applicant spouse qualifies for Medicaid</a:t>
            </a:r>
          </a:p>
          <a:p>
            <a:r>
              <a:rPr lang="en-US" sz="3200" dirty="0"/>
              <a:t>When the loan is repaid, well spouse makes transfers</a:t>
            </a:r>
          </a:p>
          <a:p>
            <a:r>
              <a:rPr lang="en-US" sz="3200" dirty="0"/>
              <a:t>On recertification, Medicaid only asks for resources of the applicant spouse, not the well spouse</a:t>
            </a:r>
          </a:p>
        </p:txBody>
      </p:sp>
    </p:spTree>
    <p:extLst>
      <p:ext uri="{BB962C8B-B14F-4D97-AF65-F5344CB8AC3E}">
        <p14:creationId xmlns:p14="http://schemas.microsoft.com/office/powerpoint/2010/main" val="26768383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fontScale="90000"/>
          </a:bodyPr>
          <a:lstStyle/>
          <a:p>
            <a:r>
              <a:rPr lang="en-US" dirty="0"/>
              <a:t>Additional Emergency Medicaid Planning Strategies</a:t>
            </a:r>
          </a:p>
        </p:txBody>
      </p:sp>
      <p:sp>
        <p:nvSpPr>
          <p:cNvPr id="3" name="Content Placeholder 2"/>
          <p:cNvSpPr>
            <a:spLocks noGrp="1"/>
          </p:cNvSpPr>
          <p:nvPr>
            <p:ph idx="1"/>
          </p:nvPr>
        </p:nvSpPr>
        <p:spPr>
          <a:xfrm>
            <a:off x="457200" y="1828800"/>
            <a:ext cx="8229600" cy="4876800"/>
          </a:xfrm>
        </p:spPr>
        <p:txBody>
          <a:bodyPr>
            <a:normAutofit/>
          </a:bodyPr>
          <a:lstStyle/>
          <a:p>
            <a:pPr>
              <a:defRPr/>
            </a:pPr>
            <a:r>
              <a:rPr lang="en-US" sz="2800" dirty="0"/>
              <a:t>Gift/Loan Strategy for a single applicant:</a:t>
            </a:r>
          </a:p>
          <a:p>
            <a:pPr lvl="2">
              <a:defRPr/>
            </a:pPr>
            <a:r>
              <a:rPr lang="en-US" sz="2400" dirty="0"/>
              <a:t>Gift 50% of assets</a:t>
            </a:r>
          </a:p>
          <a:p>
            <a:pPr lvl="2">
              <a:defRPr/>
            </a:pPr>
            <a:r>
              <a:rPr lang="en-US" sz="2400" dirty="0"/>
              <a:t>Loan 50% to responsible person </a:t>
            </a:r>
          </a:p>
          <a:p>
            <a:pPr lvl="2">
              <a:defRPr/>
            </a:pPr>
            <a:r>
              <a:rPr lang="en-US" sz="2400" dirty="0"/>
              <a:t>Person then qualifies financially for Medicaid because loan is an </a:t>
            </a:r>
            <a:r>
              <a:rPr lang="en-US" sz="2400" u="sng" dirty="0"/>
              <a:t>income</a:t>
            </a:r>
            <a:r>
              <a:rPr lang="en-US" sz="2400" dirty="0"/>
              <a:t> stream not an asset</a:t>
            </a:r>
          </a:p>
          <a:p>
            <a:pPr lvl="2">
              <a:defRPr/>
            </a:pPr>
            <a:r>
              <a:rPr lang="en-US" sz="2400" dirty="0"/>
              <a:t>Penalty period begins to run on 50% gifted when receiving institutional care and Medicaid application submitted</a:t>
            </a:r>
          </a:p>
          <a:p>
            <a:pPr lvl="2">
              <a:defRPr/>
            </a:pPr>
            <a:r>
              <a:rPr lang="en-US" sz="2400" dirty="0"/>
              <a:t>Loan income covers cost of care during penalty period</a:t>
            </a:r>
          </a:p>
        </p:txBody>
      </p:sp>
    </p:spTree>
    <p:extLst>
      <p:ext uri="{BB962C8B-B14F-4D97-AF65-F5344CB8AC3E}">
        <p14:creationId xmlns:p14="http://schemas.microsoft.com/office/powerpoint/2010/main" val="3604952104"/>
      </p:ext>
    </p:extLst>
  </p:cSld>
  <p:clrMapOvr>
    <a:masterClrMapping/>
  </p:clrMapOvr>
  <p:transition spd="slow">
    <p:cove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a:bodyPr>
          <a:lstStyle/>
          <a:p>
            <a:r>
              <a:rPr lang="en-US" dirty="0"/>
              <a:t>Gift/Loan Example</a:t>
            </a:r>
          </a:p>
        </p:txBody>
      </p:sp>
      <p:sp>
        <p:nvSpPr>
          <p:cNvPr id="10" name="Content Placeholder 9"/>
          <p:cNvSpPr>
            <a:spLocks noGrp="1"/>
          </p:cNvSpPr>
          <p:nvPr>
            <p:ph sz="half" idx="1"/>
          </p:nvPr>
        </p:nvSpPr>
        <p:spPr>
          <a:xfrm>
            <a:off x="457200" y="2514600"/>
            <a:ext cx="4038600" cy="3953256"/>
          </a:xfrm>
        </p:spPr>
        <p:txBody>
          <a:bodyPr>
            <a:normAutofit lnSpcReduction="10000"/>
          </a:bodyPr>
          <a:lstStyle/>
          <a:p>
            <a:r>
              <a:rPr lang="en-US" sz="3200" dirty="0"/>
              <a:t>$250,000 Gift</a:t>
            </a:r>
          </a:p>
          <a:p>
            <a:pPr lvl="1"/>
            <a:r>
              <a:rPr lang="en-US" sz="2800" dirty="0"/>
              <a:t>25 month penalty period</a:t>
            </a:r>
          </a:p>
        </p:txBody>
      </p:sp>
      <p:sp>
        <p:nvSpPr>
          <p:cNvPr id="11" name="Content Placeholder 10"/>
          <p:cNvSpPr>
            <a:spLocks noGrp="1"/>
          </p:cNvSpPr>
          <p:nvPr>
            <p:ph sz="half" idx="2"/>
          </p:nvPr>
        </p:nvSpPr>
        <p:spPr>
          <a:xfrm>
            <a:off x="4648200" y="2514600"/>
            <a:ext cx="4038600" cy="3953256"/>
          </a:xfrm>
        </p:spPr>
        <p:txBody>
          <a:bodyPr>
            <a:normAutofit lnSpcReduction="10000"/>
          </a:bodyPr>
          <a:lstStyle/>
          <a:p>
            <a:r>
              <a:rPr lang="en-US" sz="3200" dirty="0"/>
              <a:t>$250,000 Loan</a:t>
            </a:r>
          </a:p>
          <a:p>
            <a:pPr lvl="1"/>
            <a:r>
              <a:rPr lang="en-US" sz="2800" dirty="0"/>
              <a:t>Pays for care during penalty period</a:t>
            </a:r>
          </a:p>
          <a:p>
            <a:pPr lvl="2"/>
            <a:r>
              <a:rPr lang="en-US" dirty="0"/>
              <a:t>Note: actual cost of care can exceed the loan amount</a:t>
            </a:r>
          </a:p>
          <a:p>
            <a:pPr lvl="2"/>
            <a:r>
              <a:rPr lang="en-US" dirty="0"/>
              <a:t>Precise calculations of income, assets and prior gifts to minimize penalty period and overage performed</a:t>
            </a:r>
          </a:p>
        </p:txBody>
      </p:sp>
      <p:sp>
        <p:nvSpPr>
          <p:cNvPr id="13" name="Title 1"/>
          <p:cNvSpPr txBox="1">
            <a:spLocks/>
          </p:cNvSpPr>
          <p:nvPr/>
        </p:nvSpPr>
        <p:spPr>
          <a:xfrm>
            <a:off x="152400" y="1524000"/>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n-US" dirty="0">
                <a:solidFill>
                  <a:schemeClr val="tx1"/>
                </a:solidFill>
              </a:rPr>
              <a:t>$500,000</a:t>
            </a:r>
          </a:p>
        </p:txBody>
      </p:sp>
    </p:spTree>
    <p:extLst>
      <p:ext uri="{BB962C8B-B14F-4D97-AF65-F5344CB8AC3E}">
        <p14:creationId xmlns:p14="http://schemas.microsoft.com/office/powerpoint/2010/main" val="5923240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a:bodyPr>
          <a:lstStyle/>
          <a:p>
            <a:r>
              <a:rPr lang="en-US" dirty="0"/>
              <a:t>Gift/Loan</a:t>
            </a:r>
          </a:p>
        </p:txBody>
      </p:sp>
      <p:sp>
        <p:nvSpPr>
          <p:cNvPr id="3" name="Content Placeholder 2"/>
          <p:cNvSpPr>
            <a:spLocks noGrp="1"/>
          </p:cNvSpPr>
          <p:nvPr>
            <p:ph idx="1"/>
          </p:nvPr>
        </p:nvSpPr>
        <p:spPr>
          <a:xfrm>
            <a:off x="457200" y="1828800"/>
            <a:ext cx="8229600" cy="4876800"/>
          </a:xfrm>
        </p:spPr>
        <p:txBody>
          <a:bodyPr>
            <a:normAutofit/>
          </a:bodyPr>
          <a:lstStyle/>
          <a:p>
            <a:pPr>
              <a:lnSpc>
                <a:spcPct val="150000"/>
              </a:lnSpc>
              <a:defRPr/>
            </a:pPr>
            <a:r>
              <a:rPr lang="en-US" sz="3200" dirty="0"/>
              <a:t>Cons:</a:t>
            </a:r>
          </a:p>
          <a:p>
            <a:pPr lvl="1">
              <a:lnSpc>
                <a:spcPct val="150000"/>
              </a:lnSpc>
              <a:defRPr/>
            </a:pPr>
            <a:r>
              <a:rPr lang="en-US" sz="2800" dirty="0"/>
              <a:t>Lose 50% of assets to health care costs</a:t>
            </a:r>
          </a:p>
          <a:p>
            <a:pPr lvl="1">
              <a:lnSpc>
                <a:spcPct val="150000"/>
              </a:lnSpc>
              <a:defRPr/>
            </a:pPr>
            <a:r>
              <a:rPr lang="en-US" sz="2800" dirty="0"/>
              <a:t>Risk loan not being repaid</a:t>
            </a:r>
          </a:p>
          <a:p>
            <a:pPr lvl="2">
              <a:defRPr/>
            </a:pPr>
            <a:endParaRPr lang="en-US" dirty="0"/>
          </a:p>
        </p:txBody>
      </p:sp>
    </p:spTree>
    <p:extLst>
      <p:ext uri="{BB962C8B-B14F-4D97-AF65-F5344CB8AC3E}">
        <p14:creationId xmlns:p14="http://schemas.microsoft.com/office/powerpoint/2010/main" val="24424338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fontScale="90000"/>
          </a:bodyPr>
          <a:lstStyle/>
          <a:p>
            <a:r>
              <a:rPr lang="en-US" dirty="0"/>
              <a:t>Additional Emergency Medicaid Planning Strategies Continued</a:t>
            </a:r>
          </a:p>
        </p:txBody>
      </p:sp>
      <p:sp>
        <p:nvSpPr>
          <p:cNvPr id="3" name="Content Placeholder 2"/>
          <p:cNvSpPr>
            <a:spLocks noGrp="1"/>
          </p:cNvSpPr>
          <p:nvPr>
            <p:ph idx="1"/>
          </p:nvPr>
        </p:nvSpPr>
        <p:spPr>
          <a:xfrm>
            <a:off x="457200" y="2133600"/>
            <a:ext cx="8229600" cy="3124200"/>
          </a:xfrm>
        </p:spPr>
        <p:txBody>
          <a:bodyPr>
            <a:normAutofit fontScale="85000" lnSpcReduction="20000"/>
          </a:bodyPr>
          <a:lstStyle/>
          <a:p>
            <a:pPr>
              <a:defRPr/>
            </a:pPr>
            <a:r>
              <a:rPr lang="en-US" sz="3200" dirty="0"/>
              <a:t>Personal Care Contracts:</a:t>
            </a:r>
          </a:p>
          <a:p>
            <a:pPr lvl="2">
              <a:defRPr/>
            </a:pPr>
            <a:r>
              <a:rPr lang="en-US" sz="2800" dirty="0"/>
              <a:t>Transfer assets to caregiver in exchange for performance of services</a:t>
            </a:r>
          </a:p>
          <a:p>
            <a:pPr lvl="2">
              <a:defRPr/>
            </a:pPr>
            <a:r>
              <a:rPr lang="en-US" sz="2800" dirty="0"/>
              <a:t>Contemporaneous log of service required</a:t>
            </a:r>
          </a:p>
          <a:p>
            <a:pPr marL="548640" lvl="2" indent="0">
              <a:buNone/>
              <a:defRPr/>
            </a:pPr>
            <a:endParaRPr lang="en-US" sz="2800" dirty="0"/>
          </a:p>
          <a:p>
            <a:pPr lvl="2">
              <a:defRPr/>
            </a:pPr>
            <a:endParaRPr lang="en-US" sz="2400" dirty="0"/>
          </a:p>
          <a:p>
            <a:pPr>
              <a:defRPr/>
            </a:pPr>
            <a:r>
              <a:rPr lang="en-US" sz="3200" dirty="0"/>
              <a:t>Cons:</a:t>
            </a:r>
          </a:p>
          <a:p>
            <a:pPr lvl="1">
              <a:defRPr/>
            </a:pPr>
            <a:r>
              <a:rPr lang="en-US" sz="2800"/>
              <a:t>Potential Income </a:t>
            </a:r>
            <a:r>
              <a:rPr lang="en-US" sz="2800" dirty="0"/>
              <a:t>Tax owed by caregiver</a:t>
            </a:r>
          </a:p>
          <a:p>
            <a:pPr lvl="2">
              <a:defRPr/>
            </a:pPr>
            <a:endParaRPr lang="en-US" dirty="0"/>
          </a:p>
        </p:txBody>
      </p:sp>
    </p:spTree>
    <p:extLst>
      <p:ext uri="{BB962C8B-B14F-4D97-AF65-F5344CB8AC3E}">
        <p14:creationId xmlns:p14="http://schemas.microsoft.com/office/powerpoint/2010/main" val="2200073313"/>
      </p:ext>
    </p:extLst>
  </p:cSld>
  <p:clrMapOvr>
    <a:masterClrMapping/>
  </p:clrMapOvr>
  <p:transition spd="slow">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533400"/>
            <a:ext cx="8229600" cy="990600"/>
          </a:xfrm>
        </p:spPr>
        <p:txBody>
          <a:bodyPr>
            <a:normAutofit/>
          </a:bodyPr>
          <a:lstStyle/>
          <a:p>
            <a:pPr algn="ctr" eaLnBrk="1" hangingPunct="1"/>
            <a:r>
              <a:rPr lang="en-US" sz="4800" dirty="0"/>
              <a:t>Long Term Care Insurance</a:t>
            </a:r>
          </a:p>
        </p:txBody>
      </p:sp>
      <p:sp>
        <p:nvSpPr>
          <p:cNvPr id="43011" name="Rectangle 3"/>
          <p:cNvSpPr>
            <a:spLocks noGrp="1" noChangeArrowheads="1"/>
          </p:cNvSpPr>
          <p:nvPr>
            <p:ph type="body" idx="1"/>
          </p:nvPr>
        </p:nvSpPr>
        <p:spPr>
          <a:xfrm>
            <a:off x="457200" y="1981200"/>
            <a:ext cx="8229600" cy="4114800"/>
          </a:xfrm>
        </p:spPr>
        <p:txBody>
          <a:bodyPr>
            <a:normAutofit/>
          </a:bodyPr>
          <a:lstStyle/>
          <a:p>
            <a:pPr eaLnBrk="1" hangingPunct="1"/>
            <a:r>
              <a:rPr lang="en-US" dirty="0"/>
              <a:t>Private LTC policies can provide assistance with home care or nursing home care</a:t>
            </a:r>
          </a:p>
          <a:p>
            <a:pPr eaLnBrk="1" hangingPunct="1"/>
            <a:endParaRPr lang="en-US" dirty="0"/>
          </a:p>
          <a:p>
            <a:pPr eaLnBrk="1" hangingPunct="1"/>
            <a:r>
              <a:rPr lang="en-US" dirty="0"/>
              <a:t>Newer hybrid policies combine LTC benefit with death benefit if LTC benefit not fully redeemed</a:t>
            </a:r>
          </a:p>
          <a:p>
            <a:pPr eaLnBrk="1" hangingPunct="1"/>
            <a:endParaRPr lang="en-US" dirty="0"/>
          </a:p>
          <a:p>
            <a:pPr eaLnBrk="1" hangingPunct="1"/>
            <a:r>
              <a:rPr lang="en-US" dirty="0"/>
              <a:t>NYS Partnership Policies are a way to combine private LTC insurance with later Medicaid coverage. These are no longer offered in New York.</a:t>
            </a:r>
          </a:p>
          <a:p>
            <a:pPr eaLnBrk="1" hangingPunct="1"/>
            <a:endParaRPr lang="en-US" dirty="0"/>
          </a:p>
        </p:txBody>
      </p:sp>
    </p:spTree>
    <p:extLst>
      <p:ext uri="{BB962C8B-B14F-4D97-AF65-F5344CB8AC3E}">
        <p14:creationId xmlns:p14="http://schemas.microsoft.com/office/powerpoint/2010/main" val="34238455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fontScale="90000"/>
          </a:bodyPr>
          <a:lstStyle/>
          <a:p>
            <a:r>
              <a:rPr lang="en-US" dirty="0"/>
              <a:t>NY Medicaid Home Care Planning Summary</a:t>
            </a:r>
          </a:p>
        </p:txBody>
      </p:sp>
      <p:sp>
        <p:nvSpPr>
          <p:cNvPr id="3" name="Content Placeholder 2"/>
          <p:cNvSpPr>
            <a:spLocks noGrp="1"/>
          </p:cNvSpPr>
          <p:nvPr>
            <p:ph idx="1"/>
          </p:nvPr>
        </p:nvSpPr>
        <p:spPr>
          <a:xfrm>
            <a:off x="457200" y="1752600"/>
            <a:ext cx="8229600" cy="4876800"/>
          </a:xfrm>
        </p:spPr>
        <p:txBody>
          <a:bodyPr>
            <a:normAutofit/>
          </a:bodyPr>
          <a:lstStyle/>
          <a:p>
            <a:pPr lvl="1">
              <a:lnSpc>
                <a:spcPct val="150000"/>
              </a:lnSpc>
              <a:buFont typeface="Wingdings" pitchFamily="2" charset="2"/>
              <a:buChar char="§"/>
              <a:defRPr/>
            </a:pPr>
            <a:r>
              <a:rPr lang="en-US" sz="2800" dirty="0"/>
              <a:t>Take Advantage of Some Exempt Asset and Transfer Rules</a:t>
            </a:r>
          </a:p>
          <a:p>
            <a:pPr lvl="1">
              <a:lnSpc>
                <a:spcPct val="150000"/>
              </a:lnSpc>
              <a:buFont typeface="Wingdings" pitchFamily="2" charset="2"/>
              <a:buChar char="§"/>
              <a:defRPr/>
            </a:pPr>
            <a:r>
              <a:rPr lang="en-US" sz="2800" dirty="0"/>
              <a:t>Create Irrevocable Income-Only Trust</a:t>
            </a:r>
          </a:p>
          <a:p>
            <a:pPr lvl="1">
              <a:lnSpc>
                <a:spcPct val="150000"/>
              </a:lnSpc>
              <a:buFont typeface="Wingdings" pitchFamily="2" charset="2"/>
              <a:buChar char="§"/>
              <a:defRPr/>
            </a:pPr>
            <a:r>
              <a:rPr lang="en-US" sz="2800" dirty="0"/>
              <a:t>Use Pooled Supplemental Needs Trusts for Excess Income</a:t>
            </a:r>
          </a:p>
        </p:txBody>
      </p:sp>
    </p:spTree>
    <p:extLst>
      <p:ext uri="{BB962C8B-B14F-4D97-AF65-F5344CB8AC3E}">
        <p14:creationId xmlns:p14="http://schemas.microsoft.com/office/powerpoint/2010/main" val="46840044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fontScale="90000"/>
          </a:bodyPr>
          <a:lstStyle/>
          <a:p>
            <a:r>
              <a:rPr lang="en-US" dirty="0"/>
              <a:t>NY Medicaid Institutional Planning Summary</a:t>
            </a:r>
          </a:p>
        </p:txBody>
      </p:sp>
      <p:sp>
        <p:nvSpPr>
          <p:cNvPr id="3" name="Content Placeholder 2"/>
          <p:cNvSpPr>
            <a:spLocks noGrp="1"/>
          </p:cNvSpPr>
          <p:nvPr>
            <p:ph idx="1"/>
          </p:nvPr>
        </p:nvSpPr>
        <p:spPr>
          <a:xfrm>
            <a:off x="457200" y="1752600"/>
            <a:ext cx="8229600" cy="4876800"/>
          </a:xfrm>
        </p:spPr>
        <p:txBody>
          <a:bodyPr>
            <a:normAutofit/>
          </a:bodyPr>
          <a:lstStyle/>
          <a:p>
            <a:pPr lvl="1">
              <a:lnSpc>
                <a:spcPct val="150000"/>
              </a:lnSpc>
              <a:buFont typeface="Wingdings" pitchFamily="2" charset="2"/>
              <a:buChar char="§"/>
              <a:defRPr/>
            </a:pPr>
            <a:r>
              <a:rPr lang="en-US" sz="2800" dirty="0"/>
              <a:t>Emergency Medicaid Planning</a:t>
            </a:r>
          </a:p>
          <a:p>
            <a:pPr lvl="2">
              <a:lnSpc>
                <a:spcPct val="150000"/>
              </a:lnSpc>
              <a:buFont typeface="Wingdings" pitchFamily="2" charset="2"/>
              <a:buChar char="§"/>
              <a:defRPr/>
            </a:pPr>
            <a:r>
              <a:rPr lang="en-US" sz="2400" dirty="0"/>
              <a:t>Increase Value of Exempt Assets</a:t>
            </a:r>
          </a:p>
          <a:p>
            <a:pPr lvl="2">
              <a:lnSpc>
                <a:spcPct val="150000"/>
              </a:lnSpc>
              <a:buFont typeface="Wingdings" pitchFamily="2" charset="2"/>
              <a:buChar char="§"/>
              <a:defRPr/>
            </a:pPr>
            <a:r>
              <a:rPr lang="en-US" sz="2400" dirty="0"/>
              <a:t>Review Spousal Refusal Option</a:t>
            </a:r>
          </a:p>
          <a:p>
            <a:pPr lvl="2">
              <a:lnSpc>
                <a:spcPct val="150000"/>
              </a:lnSpc>
              <a:buFont typeface="Wingdings" pitchFamily="2" charset="2"/>
              <a:buChar char="§"/>
              <a:defRPr/>
            </a:pPr>
            <a:r>
              <a:rPr lang="en-US" sz="2400" dirty="0"/>
              <a:t>Personal Care Contract</a:t>
            </a:r>
          </a:p>
          <a:p>
            <a:pPr lvl="2">
              <a:lnSpc>
                <a:spcPct val="150000"/>
              </a:lnSpc>
              <a:buFont typeface="Wingdings" pitchFamily="2" charset="2"/>
              <a:buChar char="§"/>
              <a:defRPr/>
            </a:pPr>
            <a:r>
              <a:rPr lang="en-US" sz="2400" dirty="0"/>
              <a:t>Gift/Loan Strategy</a:t>
            </a:r>
          </a:p>
        </p:txBody>
      </p:sp>
    </p:spTree>
    <p:extLst>
      <p:ext uri="{BB962C8B-B14F-4D97-AF65-F5344CB8AC3E}">
        <p14:creationId xmlns:p14="http://schemas.microsoft.com/office/powerpoint/2010/main" val="5340174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 y="1524000"/>
            <a:ext cx="8610600" cy="110799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Lucida Handwriting" pitchFamily="66" charset="0"/>
              </a:rPr>
              <a:t>Thank you</a:t>
            </a:r>
          </a:p>
        </p:txBody>
      </p:sp>
      <p:sp>
        <p:nvSpPr>
          <p:cNvPr id="6" name="Rectangle 5"/>
          <p:cNvSpPr/>
          <p:nvPr/>
        </p:nvSpPr>
        <p:spPr>
          <a:xfrm>
            <a:off x="2209800" y="4038600"/>
            <a:ext cx="4572000" cy="2031325"/>
          </a:xfrm>
          <a:prstGeom prst="rect">
            <a:avLst/>
          </a:prstGeom>
        </p:spPr>
        <p:txBody>
          <a:bodyPr>
            <a:spAutoFit/>
          </a:bodyPr>
          <a:lstStyle/>
          <a:p>
            <a:pPr algn="ctr"/>
            <a:r>
              <a:rPr lang="en-US" dirty="0"/>
              <a:t>Moira S. Laidlaw, Esq. </a:t>
            </a:r>
          </a:p>
          <a:p>
            <a:pPr algn="ctr"/>
            <a:r>
              <a:rPr lang="en-US" dirty="0"/>
              <a:t>Hollis Laidlaw &amp; Simon P.C.</a:t>
            </a:r>
          </a:p>
          <a:p>
            <a:pPr algn="ctr"/>
            <a:r>
              <a:rPr lang="en-US" dirty="0"/>
              <a:t>55 Smith Avenue</a:t>
            </a:r>
          </a:p>
          <a:p>
            <a:pPr algn="ctr"/>
            <a:r>
              <a:rPr lang="en-US" dirty="0"/>
              <a:t>Mount </a:t>
            </a:r>
            <a:r>
              <a:rPr lang="en-US" dirty="0" err="1"/>
              <a:t>Kisco</a:t>
            </a:r>
            <a:r>
              <a:rPr lang="en-US" dirty="0"/>
              <a:t>, New York 10549</a:t>
            </a:r>
          </a:p>
          <a:p>
            <a:pPr algn="ctr"/>
            <a:r>
              <a:rPr lang="en-US" dirty="0"/>
              <a:t>(914) 666-5600</a:t>
            </a:r>
          </a:p>
          <a:p>
            <a:pPr algn="ctr"/>
            <a:r>
              <a:rPr lang="en-US" dirty="0">
                <a:hlinkClick r:id="rId2">
                  <a:extLst>
                    <a:ext uri="{A12FA001-AC4F-418D-AE19-62706E023703}">
                      <ahyp:hlinkClr xmlns:ahyp="http://schemas.microsoft.com/office/drawing/2018/hyperlinkcolor" val="tx"/>
                    </a:ext>
                  </a:extLst>
                </a:hlinkClick>
              </a:rPr>
              <a:t>mlaidlaw@hollislaidlaw.com</a:t>
            </a:r>
            <a:endParaRPr lang="en-US" dirty="0"/>
          </a:p>
          <a:p>
            <a:pPr algn="ctr"/>
            <a:endParaRPr lang="en-US" dirty="0"/>
          </a:p>
        </p:txBody>
      </p:sp>
    </p:spTree>
    <p:extLst>
      <p:ext uri="{BB962C8B-B14F-4D97-AF65-F5344CB8AC3E}">
        <p14:creationId xmlns:p14="http://schemas.microsoft.com/office/powerpoint/2010/main" val="1491941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533400"/>
            <a:ext cx="8229600" cy="990600"/>
          </a:xfrm>
        </p:spPr>
        <p:txBody>
          <a:bodyPr>
            <a:normAutofit/>
          </a:bodyPr>
          <a:lstStyle/>
          <a:p>
            <a:pPr algn="ctr" eaLnBrk="1" hangingPunct="1"/>
            <a:r>
              <a:rPr lang="en-US" sz="4800" dirty="0"/>
              <a:t>Issues with LTC Insurance</a:t>
            </a:r>
          </a:p>
        </p:txBody>
      </p:sp>
      <p:sp>
        <p:nvSpPr>
          <p:cNvPr id="43011" name="Rectangle 3"/>
          <p:cNvSpPr>
            <a:spLocks noGrp="1" noChangeArrowheads="1"/>
          </p:cNvSpPr>
          <p:nvPr>
            <p:ph type="body" idx="1"/>
          </p:nvPr>
        </p:nvSpPr>
        <p:spPr>
          <a:xfrm>
            <a:off x="457200" y="1981200"/>
            <a:ext cx="8229600" cy="4114800"/>
          </a:xfrm>
        </p:spPr>
        <p:txBody>
          <a:bodyPr>
            <a:normAutofit/>
          </a:bodyPr>
          <a:lstStyle/>
          <a:p>
            <a:pPr eaLnBrk="1" hangingPunct="1"/>
            <a:r>
              <a:rPr lang="en-US" sz="3600" dirty="0"/>
              <a:t>Insurability</a:t>
            </a:r>
          </a:p>
          <a:p>
            <a:pPr eaLnBrk="1" hangingPunct="1"/>
            <a:endParaRPr lang="en-US" sz="3600" dirty="0"/>
          </a:p>
          <a:p>
            <a:pPr eaLnBrk="1" hangingPunct="1"/>
            <a:r>
              <a:rPr lang="en-US" sz="3600" dirty="0"/>
              <a:t>Premium Affordability</a:t>
            </a:r>
          </a:p>
          <a:p>
            <a:pPr eaLnBrk="1" hangingPunct="1"/>
            <a:endParaRPr lang="en-US" sz="3600" dirty="0"/>
          </a:p>
          <a:p>
            <a:pPr eaLnBrk="1" hangingPunct="1"/>
            <a:r>
              <a:rPr lang="en-US" sz="3600" dirty="0"/>
              <a:t>Limits on coverage</a:t>
            </a:r>
          </a:p>
        </p:txBody>
      </p:sp>
    </p:spTree>
    <p:extLst>
      <p:ext uri="{BB962C8B-B14F-4D97-AF65-F5344CB8AC3E}">
        <p14:creationId xmlns:p14="http://schemas.microsoft.com/office/powerpoint/2010/main" val="4176999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400" dirty="0"/>
              <a:t>Medicare</a:t>
            </a:r>
          </a:p>
        </p:txBody>
      </p:sp>
      <p:sp>
        <p:nvSpPr>
          <p:cNvPr id="8" name="Content Placeholder 7"/>
          <p:cNvSpPr>
            <a:spLocks noGrp="1"/>
          </p:cNvSpPr>
          <p:nvPr>
            <p:ph idx="1"/>
          </p:nvPr>
        </p:nvSpPr>
        <p:spPr/>
        <p:txBody>
          <a:bodyPr>
            <a:normAutofit/>
          </a:bodyPr>
          <a:lstStyle/>
          <a:p>
            <a:r>
              <a:rPr lang="en-US" sz="3600" dirty="0"/>
              <a:t>Medicare:</a:t>
            </a:r>
          </a:p>
          <a:p>
            <a:pPr lvl="1"/>
            <a:r>
              <a:rPr lang="en-US" sz="3200" dirty="0"/>
              <a:t>Eligibility: Most Seniors over </a:t>
            </a:r>
            <a:r>
              <a:rPr lang="en-US" sz="4000" b="1" dirty="0"/>
              <a:t>65</a:t>
            </a:r>
          </a:p>
          <a:p>
            <a:endParaRPr lang="en-US" sz="3200" dirty="0"/>
          </a:p>
          <a:p>
            <a:r>
              <a:rPr lang="en-US" sz="3200" dirty="0"/>
              <a:t>Coverage Divided into Parts:</a:t>
            </a:r>
          </a:p>
          <a:p>
            <a:pPr lvl="1"/>
            <a:r>
              <a:rPr lang="en-US" sz="2800" dirty="0"/>
              <a:t>A: Hospital Care</a:t>
            </a:r>
          </a:p>
          <a:p>
            <a:pPr lvl="1"/>
            <a:r>
              <a:rPr lang="en-US" sz="2800" dirty="0"/>
              <a:t>B: Medical Insurance</a:t>
            </a:r>
          </a:p>
          <a:p>
            <a:pPr lvl="1"/>
            <a:r>
              <a:rPr lang="en-US" sz="2800" dirty="0"/>
              <a:t>C: Medicare Advantage Plan</a:t>
            </a:r>
          </a:p>
          <a:p>
            <a:pPr lvl="1"/>
            <a:r>
              <a:rPr lang="en-US" sz="2800" dirty="0"/>
              <a:t>D: Prescriptions</a:t>
            </a:r>
          </a:p>
          <a:p>
            <a:pPr marL="274320" lvl="1" indent="0">
              <a:buNone/>
            </a:pPr>
            <a:endParaRPr lang="en-US" sz="3200" dirty="0"/>
          </a:p>
        </p:txBody>
      </p:sp>
    </p:spTree>
    <p:extLst>
      <p:ext uri="{BB962C8B-B14F-4D97-AF65-F5344CB8AC3E}">
        <p14:creationId xmlns:p14="http://schemas.microsoft.com/office/powerpoint/2010/main" val="389396850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additive="base">
                                        <p:cTn id="7"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anim calcmode="lin" valueType="num">
                                      <p:cBhvr additive="base">
                                        <p:cTn id="13"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 calcmode="lin" valueType="num">
                                      <p:cBhvr additive="base">
                                        <p:cTn id="19"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5" end="5"/>
                                            </p:txEl>
                                          </p:spTgt>
                                        </p:tgtEl>
                                        <p:attrNameLst>
                                          <p:attrName>style.visibility</p:attrName>
                                        </p:attrNameLst>
                                      </p:cBhvr>
                                      <p:to>
                                        <p:strVal val="visible"/>
                                      </p:to>
                                    </p:set>
                                    <p:anim calcmode="lin" valueType="num">
                                      <p:cBhvr additive="base">
                                        <p:cTn id="25"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anim calcmode="lin" valueType="num">
                                      <p:cBhvr additive="base">
                                        <p:cTn id="31"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
                                            <p:txEl>
                                              <p:pRg st="7" end="7"/>
                                            </p:txEl>
                                          </p:spTgt>
                                        </p:tgtEl>
                                        <p:attrNameLst>
                                          <p:attrName>style.visibility</p:attrName>
                                        </p:attrNameLst>
                                      </p:cBhvr>
                                      <p:to>
                                        <p:strVal val="visible"/>
                                      </p:to>
                                    </p:set>
                                    <p:anim calcmode="lin" valueType="num">
                                      <p:cBhvr additive="base">
                                        <p:cTn id="37"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algn="ctr"/>
            <a:r>
              <a:rPr lang="en-US" dirty="0"/>
              <a:t>Part A Nursing Home Benefits: 100 days?</a:t>
            </a:r>
          </a:p>
        </p:txBody>
      </p:sp>
      <p:sp>
        <p:nvSpPr>
          <p:cNvPr id="43011" name="Rectangle 3"/>
          <p:cNvSpPr>
            <a:spLocks noGrp="1" noChangeArrowheads="1"/>
          </p:cNvSpPr>
          <p:nvPr>
            <p:ph type="body" idx="1"/>
          </p:nvPr>
        </p:nvSpPr>
        <p:spPr>
          <a:xfrm>
            <a:off x="457200" y="1981200"/>
            <a:ext cx="8229600" cy="4114800"/>
          </a:xfrm>
        </p:spPr>
        <p:txBody>
          <a:bodyPr>
            <a:normAutofit fontScale="55000" lnSpcReduction="20000"/>
          </a:bodyPr>
          <a:lstStyle/>
          <a:p>
            <a:pPr lvl="1"/>
            <a:r>
              <a:rPr lang="en-US" sz="4000" dirty="0"/>
              <a:t>Days 1-20 fully paid, as long as doctor determines you need rehabilitation, and the stay is not deemed purely “custodial”</a:t>
            </a:r>
          </a:p>
          <a:p>
            <a:pPr lvl="1"/>
            <a:endParaRPr lang="en-US" sz="3200" dirty="0"/>
          </a:p>
          <a:p>
            <a:pPr lvl="1"/>
            <a:r>
              <a:rPr lang="en-US" sz="4000" dirty="0"/>
              <a:t>Potential for 80 more partially paid days at a nursing home, but co-pay of $200/day</a:t>
            </a:r>
          </a:p>
          <a:p>
            <a:pPr lvl="2"/>
            <a:r>
              <a:rPr lang="en-US" sz="3800" dirty="0"/>
              <a:t>Early termination if rehabilitation services not leading to any “improvement.”  Recent federal settlement to prevent this but not yet implemented. </a:t>
            </a:r>
          </a:p>
          <a:p>
            <a:pPr lvl="2"/>
            <a:r>
              <a:rPr lang="en-US" sz="3800" dirty="0"/>
              <a:t>Coverage also terminated if patient deemed “recovered”</a:t>
            </a:r>
          </a:p>
          <a:p>
            <a:pPr lvl="1"/>
            <a:endParaRPr lang="en-US" sz="4000" dirty="0"/>
          </a:p>
          <a:p>
            <a:pPr lvl="1"/>
            <a:endParaRPr lang="en-US" sz="3600" b="1" dirty="0"/>
          </a:p>
          <a:p>
            <a:pPr lvl="1"/>
            <a:r>
              <a:rPr lang="en-US" sz="3600" b="1" dirty="0"/>
              <a:t>CAUTION: </a:t>
            </a:r>
          </a:p>
          <a:p>
            <a:pPr lvl="2"/>
            <a:r>
              <a:rPr lang="en-US" sz="3400" b="1" dirty="0"/>
              <a:t>Need qualifying hospital stay to trigger any coverage of NH</a:t>
            </a:r>
          </a:p>
          <a:p>
            <a:pPr eaLnBrk="1" hangingPunct="1"/>
            <a:endParaRPr lang="en-US" sz="3600" dirty="0"/>
          </a:p>
        </p:txBody>
      </p:sp>
    </p:spTree>
    <p:extLst>
      <p:ext uri="{BB962C8B-B14F-4D97-AF65-F5344CB8AC3E}">
        <p14:creationId xmlns:p14="http://schemas.microsoft.com/office/powerpoint/2010/main" val="1361855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a:bodyPr>
          <a:lstStyle/>
          <a:p>
            <a:pPr algn="ctr" eaLnBrk="1" hangingPunct="1"/>
            <a:r>
              <a:rPr lang="en-US" dirty="0"/>
              <a:t>Medicare Part B Coverage</a:t>
            </a:r>
          </a:p>
        </p:txBody>
      </p:sp>
      <p:sp>
        <p:nvSpPr>
          <p:cNvPr id="43011" name="Rectangle 3"/>
          <p:cNvSpPr>
            <a:spLocks noGrp="1" noChangeArrowheads="1"/>
          </p:cNvSpPr>
          <p:nvPr>
            <p:ph type="body" idx="1"/>
          </p:nvPr>
        </p:nvSpPr>
        <p:spPr>
          <a:xfrm>
            <a:off x="533400" y="1496096"/>
            <a:ext cx="8229600" cy="4114800"/>
          </a:xfrm>
        </p:spPr>
        <p:txBody>
          <a:bodyPr>
            <a:noAutofit/>
          </a:bodyPr>
          <a:lstStyle/>
          <a:p>
            <a:pPr eaLnBrk="1" hangingPunct="1"/>
            <a:r>
              <a:rPr lang="en-US" sz="1800" dirty="0"/>
              <a:t>Medical services necessary to treat a disease or condition</a:t>
            </a:r>
          </a:p>
          <a:p>
            <a:pPr eaLnBrk="1" hangingPunct="1"/>
            <a:r>
              <a:rPr lang="en-US" sz="1800" dirty="0"/>
              <a:t>Clinical research</a:t>
            </a:r>
          </a:p>
          <a:p>
            <a:pPr eaLnBrk="1" hangingPunct="1"/>
            <a:r>
              <a:rPr lang="en-US" sz="1800" dirty="0"/>
              <a:t>Ambulance services</a:t>
            </a:r>
          </a:p>
          <a:p>
            <a:pPr eaLnBrk="1" hangingPunct="1"/>
            <a:r>
              <a:rPr lang="en-US" sz="1800" dirty="0"/>
              <a:t>Durable medical equipment</a:t>
            </a:r>
          </a:p>
          <a:p>
            <a:pPr eaLnBrk="1" hangingPunct="1"/>
            <a:r>
              <a:rPr lang="en-US" sz="1800" dirty="0"/>
              <a:t>Mental health</a:t>
            </a:r>
          </a:p>
          <a:p>
            <a:pPr eaLnBrk="1" hangingPunct="1"/>
            <a:r>
              <a:rPr lang="en-US" sz="1800" dirty="0"/>
              <a:t>Second opinions</a:t>
            </a:r>
          </a:p>
          <a:p>
            <a:pPr eaLnBrk="1" hangingPunct="1"/>
            <a:r>
              <a:rPr lang="en-US" sz="1800" dirty="0"/>
              <a:t>Limited outpatient prescriptions</a:t>
            </a:r>
          </a:p>
          <a:p>
            <a:pPr eaLnBrk="1" hangingPunct="1"/>
            <a:r>
              <a:rPr lang="en-US" sz="1800" dirty="0"/>
              <a:t>Preventive screenings and wellness visits</a:t>
            </a:r>
          </a:p>
          <a:p>
            <a:pPr marL="0" indent="0">
              <a:buNone/>
            </a:pPr>
            <a:endParaRPr lang="en-US" sz="1800" b="1" dirty="0"/>
          </a:p>
          <a:p>
            <a:pPr marL="0" indent="0">
              <a:buNone/>
            </a:pPr>
            <a:r>
              <a:rPr lang="en-US" sz="1800" b="1" dirty="0"/>
              <a:t>Very limited home care benefit</a:t>
            </a:r>
            <a:r>
              <a:rPr lang="en-US" sz="1800" dirty="0"/>
              <a:t> (roughly 8 hours </a:t>
            </a:r>
            <a:r>
              <a:rPr lang="en-US" sz="1800" u="sng" dirty="0"/>
              <a:t>per week</a:t>
            </a:r>
            <a:r>
              <a:rPr lang="en-US" sz="1800" dirty="0"/>
              <a:t>, post surgery, for wound or other skill needs, lasting 3-6 weeks in duration)</a:t>
            </a:r>
            <a:endParaRPr lang="en-US" sz="1800" u="sng" dirty="0"/>
          </a:p>
        </p:txBody>
      </p:sp>
    </p:spTree>
    <p:extLst>
      <p:ext uri="{BB962C8B-B14F-4D97-AF65-F5344CB8AC3E}">
        <p14:creationId xmlns:p14="http://schemas.microsoft.com/office/powerpoint/2010/main" val="4240358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algn="ctr" eaLnBrk="1" hangingPunct="1"/>
            <a:r>
              <a:rPr lang="en-US" sz="4800" dirty="0"/>
              <a:t>Medigap Supplemental Policies</a:t>
            </a:r>
          </a:p>
        </p:txBody>
      </p:sp>
      <p:sp>
        <p:nvSpPr>
          <p:cNvPr id="43011" name="Rectangle 3"/>
          <p:cNvSpPr>
            <a:spLocks noGrp="1" noChangeArrowheads="1"/>
          </p:cNvSpPr>
          <p:nvPr>
            <p:ph type="body" idx="1"/>
          </p:nvPr>
        </p:nvSpPr>
        <p:spPr>
          <a:xfrm>
            <a:off x="457200" y="1981200"/>
            <a:ext cx="8229600" cy="4114800"/>
          </a:xfrm>
        </p:spPr>
        <p:txBody>
          <a:bodyPr>
            <a:normAutofit/>
          </a:bodyPr>
          <a:lstStyle/>
          <a:p>
            <a:pPr eaLnBrk="1" hangingPunct="1"/>
            <a:endParaRPr lang="en-US" sz="2600" dirty="0"/>
          </a:p>
          <a:p>
            <a:pPr eaLnBrk="1" hangingPunct="1"/>
            <a:r>
              <a:rPr lang="en-US" sz="2600" dirty="0"/>
              <a:t>Help defray co-pays and deductibles relating to Medicare coverage</a:t>
            </a:r>
          </a:p>
          <a:p>
            <a:pPr eaLnBrk="1" hangingPunct="1"/>
            <a:endParaRPr lang="en-US" sz="2600" dirty="0"/>
          </a:p>
          <a:p>
            <a:pPr eaLnBrk="1" hangingPunct="1"/>
            <a:r>
              <a:rPr lang="en-US" sz="2600" dirty="0"/>
              <a:t>Do not provide any additional coverage for LTC services not covered by Medicare</a:t>
            </a:r>
          </a:p>
          <a:p>
            <a:pPr eaLnBrk="1" hangingPunct="1"/>
            <a:endParaRPr lang="en-US" dirty="0"/>
          </a:p>
          <a:p>
            <a:pPr marL="0" indent="0" eaLnBrk="1" hangingPunct="1">
              <a:buNone/>
            </a:pPr>
            <a:endParaRPr lang="en-US" dirty="0"/>
          </a:p>
        </p:txBody>
      </p:sp>
    </p:spTree>
    <p:extLst>
      <p:ext uri="{BB962C8B-B14F-4D97-AF65-F5344CB8AC3E}">
        <p14:creationId xmlns:p14="http://schemas.microsoft.com/office/powerpoint/2010/main" val="19170881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1_Clarity">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3689</TotalTime>
  <Words>2110</Words>
  <Application>Microsoft Office PowerPoint</Application>
  <PresentationFormat>On-screen Show (4:3)</PresentationFormat>
  <Paragraphs>299</Paragraphs>
  <Slides>42</Slides>
  <Notes>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42</vt:i4>
      </vt:variant>
    </vt:vector>
  </HeadingPairs>
  <TitlesOfParts>
    <vt:vector size="48" baseType="lpstr">
      <vt:lpstr>Arial</vt:lpstr>
      <vt:lpstr>Calibri</vt:lpstr>
      <vt:lpstr>Lucida Handwriting</vt:lpstr>
      <vt:lpstr>Wingdings</vt:lpstr>
      <vt:lpstr>Clarity</vt:lpstr>
      <vt:lpstr>1_Clarity</vt:lpstr>
      <vt:lpstr>How to Finance Long Term Care</vt:lpstr>
      <vt:lpstr>Disclaimer</vt:lpstr>
      <vt:lpstr>Paying for Long Term Care</vt:lpstr>
      <vt:lpstr>Long Term Care Insurance</vt:lpstr>
      <vt:lpstr>Issues with LTC Insurance</vt:lpstr>
      <vt:lpstr>Medicare</vt:lpstr>
      <vt:lpstr>Part A Nursing Home Benefits: 100 days?</vt:lpstr>
      <vt:lpstr>Medicare Part B Coverage</vt:lpstr>
      <vt:lpstr>Medigap Supplemental Policies</vt:lpstr>
      <vt:lpstr>Medicaid</vt:lpstr>
      <vt:lpstr>Medicaid</vt:lpstr>
      <vt:lpstr>PowerPoint Presentation</vt:lpstr>
      <vt:lpstr>NY Medicaid Transfer Rules</vt:lpstr>
      <vt:lpstr>NY Medicaid Transfer Rules</vt:lpstr>
      <vt:lpstr>Medicaid Community Care</vt:lpstr>
      <vt:lpstr>Medicaid Institutional Care</vt:lpstr>
      <vt:lpstr>NY Medicaid (Temporarily) Exempt Assets</vt:lpstr>
      <vt:lpstr>NY Medicaid Exempt Assets</vt:lpstr>
      <vt:lpstr>How to Preserve Assets</vt:lpstr>
      <vt:lpstr>Outright Gifts</vt:lpstr>
      <vt:lpstr>Irrevocable Income-Only Trust</vt:lpstr>
      <vt:lpstr>Irrevocable Income-Only Trust</vt:lpstr>
      <vt:lpstr>What Is A Trust?</vt:lpstr>
      <vt:lpstr>Why Use a Grantor Trust</vt:lpstr>
      <vt:lpstr>House Example</vt:lpstr>
      <vt:lpstr>House Example: Outright Gift</vt:lpstr>
      <vt:lpstr>House Example: Transfer to Trust</vt:lpstr>
      <vt:lpstr>House Example: Transfer to Trust</vt:lpstr>
      <vt:lpstr>Revocation under New York Law</vt:lpstr>
      <vt:lpstr>Additional Medicaid Planning Strategy:   Life Estate Purchase</vt:lpstr>
      <vt:lpstr>EMERGENCY MEDICAID PLANNING</vt:lpstr>
      <vt:lpstr>Increase Value of Exempt Assets</vt:lpstr>
      <vt:lpstr>Spousal Refusal</vt:lpstr>
      <vt:lpstr>Spousal Refusal</vt:lpstr>
      <vt:lpstr>Alternative to Spousal Refusal </vt:lpstr>
      <vt:lpstr>Additional Emergency Medicaid Planning Strategies</vt:lpstr>
      <vt:lpstr>Gift/Loan Example</vt:lpstr>
      <vt:lpstr>Gift/Loan</vt:lpstr>
      <vt:lpstr>Additional Emergency Medicaid Planning Strategies Continued</vt:lpstr>
      <vt:lpstr>NY Medicaid Home Care Planning Summary</vt:lpstr>
      <vt:lpstr>NY Medicaid Institutional Planning Summary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Bernard and Shirley Milch</dc:title>
  <dc:creator>Suzanne</dc:creator>
  <cp:lastModifiedBy>delo8</cp:lastModifiedBy>
  <cp:revision>380</cp:revision>
  <cp:lastPrinted>2019-09-18T18:51:38Z</cp:lastPrinted>
  <dcterms:created xsi:type="dcterms:W3CDTF">2010-07-03T15:44:28Z</dcterms:created>
  <dcterms:modified xsi:type="dcterms:W3CDTF">2023-06-22T16:31:26Z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dDocumentId">
    <vt:lpwstr>4888-1276-7339</vt:lpwstr>
  </property>
</Properties>
</file>